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64" r:id="rId4"/>
    <p:sldId id="268" r:id="rId5"/>
    <p:sldId id="265" r:id="rId6"/>
    <p:sldId id="266" r:id="rId7"/>
    <p:sldId id="267" r:id="rId8"/>
    <p:sldId id="258" r:id="rId9"/>
    <p:sldId id="269" r:id="rId10"/>
    <p:sldId id="259" r:id="rId11"/>
    <p:sldId id="260" r:id="rId12"/>
    <p:sldId id="261" r:id="rId13"/>
    <p:sldId id="262" r:id="rId14"/>
    <p:sldId id="263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77" r:id="rId26"/>
    <p:sldId id="285" r:id="rId27"/>
    <p:sldId id="281" r:id="rId28"/>
    <p:sldId id="282" r:id="rId29"/>
    <p:sldId id="283" r:id="rId30"/>
    <p:sldId id="284" r:id="rId31"/>
    <p:sldId id="286" r:id="rId32"/>
    <p:sldId id="287" r:id="rId33"/>
    <p:sldId id="289" r:id="rId34"/>
    <p:sldId id="290" r:id="rId35"/>
    <p:sldId id="291" r:id="rId36"/>
    <p:sldId id="288" r:id="rId37"/>
    <p:sldId id="292" r:id="rId38"/>
    <p:sldId id="297" r:id="rId39"/>
    <p:sldId id="298" r:id="rId40"/>
    <p:sldId id="299" r:id="rId41"/>
    <p:sldId id="293" r:id="rId42"/>
    <p:sldId id="300" r:id="rId43"/>
    <p:sldId id="301" r:id="rId44"/>
    <p:sldId id="307" r:id="rId45"/>
    <p:sldId id="302" r:id="rId46"/>
    <p:sldId id="304" r:id="rId47"/>
    <p:sldId id="303" r:id="rId48"/>
    <p:sldId id="305" r:id="rId49"/>
    <p:sldId id="306" r:id="rId50"/>
    <p:sldId id="310" r:id="rId51"/>
    <p:sldId id="294" r:id="rId52"/>
    <p:sldId id="295" r:id="rId53"/>
    <p:sldId id="296" r:id="rId54"/>
    <p:sldId id="309" r:id="rId55"/>
    <p:sldId id="308" r:id="rId56"/>
    <p:sldId id="311" r:id="rId57"/>
    <p:sldId id="313" r:id="rId58"/>
    <p:sldId id="312" r:id="rId59"/>
    <p:sldId id="316" r:id="rId60"/>
    <p:sldId id="314" r:id="rId61"/>
    <p:sldId id="319" r:id="rId62"/>
    <p:sldId id="320" r:id="rId63"/>
    <p:sldId id="317" r:id="rId64"/>
    <p:sldId id="315" r:id="rId65"/>
    <p:sldId id="323" r:id="rId66"/>
    <p:sldId id="318" r:id="rId67"/>
    <p:sldId id="321" r:id="rId68"/>
    <p:sldId id="322" r:id="rId69"/>
    <p:sldId id="326" r:id="rId70"/>
    <p:sldId id="327" r:id="rId71"/>
    <p:sldId id="330" r:id="rId72"/>
    <p:sldId id="331" r:id="rId73"/>
    <p:sldId id="328" r:id="rId74"/>
    <p:sldId id="325" r:id="rId75"/>
    <p:sldId id="324" r:id="rId76"/>
    <p:sldId id="329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4" r:id="rId87"/>
    <p:sldId id="341" r:id="rId88"/>
    <p:sldId id="343" r:id="rId89"/>
    <p:sldId id="342" r:id="rId90"/>
    <p:sldId id="345" r:id="rId91"/>
    <p:sldId id="347" r:id="rId92"/>
    <p:sldId id="348" r:id="rId93"/>
    <p:sldId id="346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24761-79E6-46CC-A960-0D1F76A570A3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2447F-8FB9-47B2-B847-6590F317941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Polya suggests:</a:t>
            </a:r>
          </a:p>
          <a:p>
            <a:pPr lvl="2">
              <a:spcBef>
                <a:spcPts val="600"/>
              </a:spcBef>
              <a:buFontTx/>
              <a:buNone/>
            </a:pPr>
            <a:r>
              <a:rPr lang="en-US" i="1" dirty="0">
                <a:latin typeface="Palatino" pitchFamily="-128" charset="0"/>
              </a:rPr>
              <a:t>1.	Understand the problem</a:t>
            </a:r>
            <a:r>
              <a:rPr lang="en-US" dirty="0">
                <a:latin typeface="Palatino" pitchFamily="-128" charset="0"/>
              </a:rPr>
              <a:t> (communication and analysis).</a:t>
            </a:r>
          </a:p>
          <a:p>
            <a:pPr lvl="2">
              <a:buFontTx/>
              <a:buNone/>
            </a:pPr>
            <a:r>
              <a:rPr lang="en-US" i="1" dirty="0">
                <a:latin typeface="Palatino" pitchFamily="-128" charset="0"/>
              </a:rPr>
              <a:t>2.	Plan a solution</a:t>
            </a:r>
            <a:r>
              <a:rPr lang="en-US" dirty="0">
                <a:latin typeface="Palatino" pitchFamily="-128" charset="0"/>
              </a:rPr>
              <a:t> (modeling and software design).</a:t>
            </a:r>
          </a:p>
          <a:p>
            <a:pPr lvl="2">
              <a:buFontTx/>
              <a:buNone/>
            </a:pPr>
            <a:r>
              <a:rPr lang="en-US" i="1" dirty="0">
                <a:latin typeface="Palatino" pitchFamily="-128" charset="0"/>
              </a:rPr>
              <a:t>3.	Carry out the plan</a:t>
            </a:r>
            <a:r>
              <a:rPr lang="en-US" dirty="0">
                <a:latin typeface="Palatino" pitchFamily="-128" charset="0"/>
              </a:rPr>
              <a:t> (code generation).</a:t>
            </a:r>
          </a:p>
          <a:p>
            <a:pPr lvl="2">
              <a:buFontTx/>
              <a:buNone/>
            </a:pPr>
            <a:r>
              <a:rPr lang="en-US" i="1" dirty="0">
                <a:latin typeface="Palatino" pitchFamily="-128" charset="0"/>
              </a:rPr>
              <a:t>4.	Examine the result for accuracy</a:t>
            </a:r>
            <a:r>
              <a:rPr lang="en-US" dirty="0">
                <a:latin typeface="Palatino" pitchFamily="-128" charset="0"/>
              </a:rPr>
              <a:t> (testing and quality assurance)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2447F-8FB9-47B2-B847-6590F3179419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BEB64-2F59-4F77-86A3-1DB3FD8DC32C}" type="datetimeFigureOut">
              <a:rPr lang="en-US" smtClean="0"/>
              <a:pPr/>
              <a:t>9/4/2020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F2672-3B4C-4B95-8010-739D2050DFE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gineering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science" TargetMode="External"/><Relationship Id="rId5" Type="http://schemas.openxmlformats.org/officeDocument/2006/relationships/hyperlink" Target="https://en.wikipedia.org/wiki/Software" TargetMode="External"/><Relationship Id="rId4" Type="http://schemas.openxmlformats.org/officeDocument/2006/relationships/hyperlink" Target="https://en.wikipedia.org/wiki/Software_developm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dictionary.reference.com/browse/stripped%20down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hyperlink" Target="https://boagworld.com/design/a-prototype-is-worth-a-thousand-words/" TargetMode="Externa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software-engineering-agile-software-development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crum_(rugby)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2143116"/>
            <a:ext cx="8286808" cy="435771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A1AB6"/>
                </a:solidFill>
              </a:rPr>
              <a:t>   </a:t>
            </a:r>
            <a:r>
              <a:rPr lang="en-US" sz="1800" b="1" dirty="0">
                <a:solidFill>
                  <a:srgbClr val="0A1AB6"/>
                </a:solidFill>
              </a:rPr>
              <a:t> </a:t>
            </a:r>
            <a:r>
              <a:rPr lang="en-US" sz="3600" b="1" dirty="0">
                <a:solidFill>
                  <a:srgbClr val="0A1AB6"/>
                </a:solidFill>
              </a:rPr>
              <a:t>Course Code   :</a:t>
            </a:r>
            <a:r>
              <a:rPr lang="en-US" sz="3600" b="1" dirty="0">
                <a:solidFill>
                  <a:srgbClr val="C00000"/>
                </a:solidFill>
              </a:rPr>
              <a:t> SCSA1303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3600" b="1" dirty="0">
                <a:solidFill>
                  <a:srgbClr val="0A1AB6"/>
                </a:solidFill>
              </a:rPr>
              <a:t>Course Name : </a:t>
            </a:r>
            <a:r>
              <a:rPr lang="en-US" sz="3600" b="1" dirty="0">
                <a:solidFill>
                  <a:srgbClr val="C00000"/>
                </a:solidFill>
              </a:rPr>
              <a:t>Software Engineering</a:t>
            </a:r>
          </a:p>
          <a:p>
            <a:endParaRPr lang="en-US" sz="3600" b="1" dirty="0">
              <a:solidFill>
                <a:srgbClr val="C00000"/>
              </a:solidFill>
            </a:endParaRPr>
          </a:p>
          <a:p>
            <a:pPr algn="r"/>
            <a:r>
              <a:rPr lang="en-US" sz="3600" b="1" dirty="0">
                <a:solidFill>
                  <a:srgbClr val="C00000"/>
                </a:solidFill>
              </a:rPr>
              <a:t> </a:t>
            </a:r>
            <a:endParaRPr lang="en-US" sz="3600" b="1" dirty="0">
              <a:solidFill>
                <a:srgbClr val="0A1AB6"/>
              </a:solidFill>
            </a:endParaRPr>
          </a:p>
          <a:p>
            <a:pPr algn="r"/>
            <a:r>
              <a:rPr lang="en-US" sz="3600" b="1" dirty="0">
                <a:solidFill>
                  <a:srgbClr val="0A1AB6"/>
                </a:solidFill>
              </a:rPr>
              <a:t>Sathyabama Institute of Science and Technology</a:t>
            </a:r>
            <a:endParaRPr lang="en-IN" sz="3600" b="1" dirty="0">
              <a:solidFill>
                <a:srgbClr val="0A1AB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0" y="214290"/>
            <a:ext cx="1471734" cy="150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What is Engineering?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600200"/>
            <a:ext cx="8715436" cy="4900634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Engineering</a:t>
            </a:r>
            <a:r>
              <a:rPr lang="en-IN" dirty="0"/>
              <a:t> is a </a:t>
            </a:r>
            <a:r>
              <a:rPr lang="en-IN" dirty="0">
                <a:solidFill>
                  <a:srgbClr val="0A1AB6"/>
                </a:solidFill>
              </a:rPr>
              <a:t>Branch</a:t>
            </a:r>
            <a:r>
              <a:rPr lang="en-IN" dirty="0"/>
              <a:t> of </a:t>
            </a:r>
            <a:r>
              <a:rPr lang="en-IN" dirty="0">
                <a:solidFill>
                  <a:srgbClr val="0A1AB6"/>
                </a:solidFill>
              </a:rPr>
              <a:t>Science and Technology</a:t>
            </a:r>
            <a:r>
              <a:rPr lang="en-IN" dirty="0"/>
              <a:t> concerned with the </a:t>
            </a:r>
            <a:r>
              <a:rPr lang="en-IN" dirty="0">
                <a:solidFill>
                  <a:srgbClr val="0A1AB6"/>
                </a:solidFill>
              </a:rPr>
              <a:t>use of Scientific Principles </a:t>
            </a:r>
            <a:r>
              <a:rPr lang="en-IN" dirty="0"/>
              <a:t>to </a:t>
            </a:r>
            <a:r>
              <a:rPr lang="en-IN" dirty="0">
                <a:solidFill>
                  <a:srgbClr val="0A1AB6"/>
                </a:solidFill>
              </a:rPr>
              <a:t>Design and Build </a:t>
            </a:r>
            <a:r>
              <a:rPr lang="en-IN" dirty="0"/>
              <a:t>Machines, Structures, and other items including Bridges, Tunnels, Roads, Vehicles, Tools, Processes and Computers.</a:t>
            </a:r>
          </a:p>
          <a:p>
            <a:pPr algn="just"/>
            <a:endParaRPr lang="en-US" sz="2400" dirty="0"/>
          </a:p>
          <a:p>
            <a:pPr algn="just"/>
            <a:r>
              <a:rPr lang="en-IN" b="1" dirty="0"/>
              <a:t>Engineering</a:t>
            </a:r>
            <a:r>
              <a:rPr lang="en-IN" dirty="0"/>
              <a:t> is the application of </a:t>
            </a:r>
            <a:r>
              <a:rPr lang="en-IN" dirty="0">
                <a:solidFill>
                  <a:srgbClr val="0A1AB6"/>
                </a:solidFill>
              </a:rPr>
              <a:t>Science and Math</a:t>
            </a:r>
            <a:r>
              <a:rPr lang="en-IN" dirty="0"/>
              <a:t> to </a:t>
            </a:r>
            <a:r>
              <a:rPr lang="en-IN" dirty="0">
                <a:solidFill>
                  <a:srgbClr val="0A1AB6"/>
                </a:solidFill>
              </a:rPr>
              <a:t>Solve Problems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214291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Software Engineering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697427"/>
          </a:xfrm>
        </p:spPr>
        <p:txBody>
          <a:bodyPr>
            <a:noAutofit/>
          </a:bodyPr>
          <a:lstStyle/>
          <a:p>
            <a:pPr algn="just"/>
            <a:r>
              <a:rPr lang="en-IN" sz="4000" b="1" dirty="0"/>
              <a:t>Software Engineering</a:t>
            </a:r>
            <a:r>
              <a:rPr lang="en-IN" sz="4000" dirty="0"/>
              <a:t> is the Systematic Application of </a:t>
            </a:r>
            <a:r>
              <a:rPr lang="en-IN" sz="4000" dirty="0">
                <a:hlinkClick r:id="rId3" tooltip="Engineering"/>
              </a:rPr>
              <a:t>Engineering</a:t>
            </a:r>
            <a:r>
              <a:rPr lang="en-IN" sz="4000" dirty="0"/>
              <a:t> Approaches to the </a:t>
            </a:r>
            <a:r>
              <a:rPr lang="en-IN" sz="4000" dirty="0">
                <a:hlinkClick r:id="rId4" tooltip="Software development"/>
              </a:rPr>
              <a:t>Development</a:t>
            </a:r>
            <a:r>
              <a:rPr lang="en-IN" sz="4000" dirty="0"/>
              <a:t> of </a:t>
            </a:r>
            <a:r>
              <a:rPr lang="en-IN" sz="4000" dirty="0">
                <a:hlinkClick r:id="rId5" tooltip="Software"/>
              </a:rPr>
              <a:t>Software</a:t>
            </a:r>
            <a:r>
              <a:rPr lang="en-IN" sz="4000" dirty="0"/>
              <a:t>.</a:t>
            </a:r>
          </a:p>
          <a:p>
            <a:pPr algn="just"/>
            <a:endParaRPr lang="en-IN" sz="4000" dirty="0"/>
          </a:p>
          <a:p>
            <a:pPr algn="just"/>
            <a:r>
              <a:rPr lang="en-IN" sz="4000" dirty="0"/>
              <a:t> Software Engineering is a Branch of </a:t>
            </a:r>
            <a:r>
              <a:rPr lang="en-IN" sz="4000" dirty="0">
                <a:hlinkClick r:id="rId6" tooltip="Computer science"/>
              </a:rPr>
              <a:t>Computer Science</a:t>
            </a:r>
            <a:r>
              <a:rPr lang="en-IN" sz="4000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86710" y="214291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rved Down Arrow 4"/>
          <p:cNvSpPr/>
          <p:nvPr/>
        </p:nvSpPr>
        <p:spPr>
          <a:xfrm flipH="1">
            <a:off x="3071802" y="214290"/>
            <a:ext cx="2214578" cy="5715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857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Elements of an Engineering Discipline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740148"/>
            <a:ext cx="6429420" cy="596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15272" y="714356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5500702"/>
            <a:ext cx="4214811" cy="59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7643866" cy="8572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Components of Engineered Process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r="9553"/>
          <a:stretch>
            <a:fillRect/>
          </a:stretch>
        </p:blipFill>
        <p:spPr bwMode="auto">
          <a:xfrm>
            <a:off x="2000231" y="1142984"/>
            <a:ext cx="7048809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29456" y="0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7" y="4500570"/>
            <a:ext cx="4115543" cy="195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Objective of Software Engineering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85860"/>
            <a:ext cx="8786842" cy="557214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Satisfy </a:t>
            </a:r>
            <a:r>
              <a:rPr lang="en-US" b="1" dirty="0">
                <a:solidFill>
                  <a:srgbClr val="0A1AB6"/>
                </a:solidFill>
              </a:rPr>
              <a:t>Customer Requirements</a:t>
            </a:r>
          </a:p>
          <a:p>
            <a:pPr algn="just"/>
            <a:endParaRPr lang="en-US" b="1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Product Built </a:t>
            </a:r>
            <a:r>
              <a:rPr lang="en-US" b="1" dirty="0">
                <a:solidFill>
                  <a:srgbClr val="0A1AB6"/>
                </a:solidFill>
              </a:rPr>
              <a:t>within </a:t>
            </a:r>
            <a:r>
              <a:rPr lang="en-US" sz="2800" b="1" dirty="0">
                <a:solidFill>
                  <a:srgbClr val="0A1AB6"/>
                </a:solidFill>
              </a:rPr>
              <a:t>Time </a:t>
            </a:r>
            <a:r>
              <a:rPr lang="en-US" sz="2800" dirty="0"/>
              <a:t>( Time – to – Market 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Product Built </a:t>
            </a:r>
            <a:r>
              <a:rPr lang="en-US" b="1" dirty="0">
                <a:solidFill>
                  <a:srgbClr val="0A1AB6"/>
                </a:solidFill>
              </a:rPr>
              <a:t>within Budget</a:t>
            </a:r>
          </a:p>
          <a:p>
            <a:pPr algn="just"/>
            <a:endParaRPr lang="en-US" b="1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Product </a:t>
            </a:r>
            <a:r>
              <a:rPr lang="en-US" b="1" dirty="0">
                <a:solidFill>
                  <a:srgbClr val="0A1AB6"/>
                </a:solidFill>
              </a:rPr>
              <a:t>Free from Bugs</a:t>
            </a:r>
          </a:p>
          <a:p>
            <a:pPr algn="just"/>
            <a:endParaRPr lang="en-US" b="1" dirty="0">
              <a:solidFill>
                <a:srgbClr val="0A1AB6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en-US" dirty="0"/>
              <a:t>Product Developed should be of </a:t>
            </a:r>
            <a:r>
              <a:rPr lang="en-US" b="1" dirty="0">
                <a:solidFill>
                  <a:srgbClr val="0A1AB6"/>
                </a:solidFill>
              </a:rPr>
              <a:t>Highest Quality</a:t>
            </a:r>
            <a:r>
              <a:rPr lang="en-US" dirty="0"/>
              <a:t> Satisfying all Quality Attributes like Reliability, Usability ,  Scalability and  Portability.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9456" y="1142984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305800" cy="471469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GB" sz="3200" dirty="0">
                <a:ea typeface="ＭＳ Ｐゴシック" pitchFamily="34" charset="-128"/>
              </a:rPr>
            </a:br>
            <a:r>
              <a:rPr lang="en-GB" sz="3200" dirty="0">
                <a:solidFill>
                  <a:srgbClr val="C00000"/>
                </a:solidFill>
                <a:ea typeface="ＭＳ Ｐゴシック" pitchFamily="34" charset="-128"/>
              </a:rPr>
              <a:t>Software Engineering</a:t>
            </a:r>
            <a:br>
              <a:rPr lang="en-GB" sz="3200" dirty="0">
                <a:ea typeface="ＭＳ Ｐゴシック" pitchFamily="34" charset="-128"/>
              </a:rPr>
            </a:br>
            <a:endParaRPr lang="en-US" sz="3200" dirty="0">
              <a:ea typeface="ＭＳ Ｐゴシック" pitchFamily="34" charset="-128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889DE433-E571-4CA0-A8DE-3C398DCF1935}" type="slidenum">
              <a:rPr lang="en-US"/>
              <a:pPr/>
              <a:t>15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2844" y="785794"/>
          <a:ext cx="8858312" cy="5429288"/>
        </p:xfrm>
        <a:graphic>
          <a:graphicData uri="http://schemas.openxmlformats.org/drawingml/2006/table">
            <a:tbl>
              <a:tblPr/>
              <a:tblGrid>
                <a:gridCol w="3792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5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29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Question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73033" marB="7303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Answer</a:t>
                      </a:r>
                      <a:endParaRPr kumimoji="0" lang="en-GB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73033" marB="7303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06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What is Software?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Computer programs, data structures and associated documentation. Software products may be developed for a particular customer or may be developed for a general market.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75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What are the Attributes of Good Software?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Good software should deliver the required functionality and performance to the user and should be maintainable, dependable and usable.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26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What is Software Engineering?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Software Engineering is an engineering discipline that is concerned with all aspects of software production.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70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What is the </a:t>
                      </a: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010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difference</a:t>
                      </a: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between Software Engineering and Computer Science?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Computer science focuses on theory and fundamentals; software engineering is concerned with the practicalities of developing and delivering useful software.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06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What is the </a:t>
                      </a: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010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difference</a:t>
                      </a: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 between Software Engineering and System Engineering?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System Engineering is concerned with all aspects of computer-based systems development including Hardware, Software and Process Engineering. Software Engineering is part of the general engineering process .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Times New Roman" charset="0"/>
                        <a:cs typeface="Arial" charset="0"/>
                      </a:endParaRPr>
                    </a:p>
                  </a:txBody>
                  <a:tcPr marL="73024" marR="73024" marT="0" marB="68588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001000" cy="58259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ea typeface="ＭＳ Ｐゴシック" pitchFamily="34" charset="-128"/>
              </a:rPr>
              <a:t>Essential Attributes of Good Software</a:t>
            </a:r>
            <a:endParaRPr lang="en-US" sz="4000" dirty="0">
              <a:ea typeface="ＭＳ Ｐゴシック" pitchFamily="34" charset="-128"/>
            </a:endParaRP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fld id="{B2A9D2BE-2B0A-4B21-B4F4-D5E776CF697F}" type="slidenum">
              <a:rPr lang="en-US"/>
              <a:pPr/>
              <a:t>16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14282" y="928670"/>
          <a:ext cx="8715435" cy="5103847"/>
        </p:xfrm>
        <a:graphic>
          <a:graphicData uri="http://schemas.openxmlformats.org/drawingml/2006/table">
            <a:tbl>
              <a:tblPr/>
              <a:tblGrid>
                <a:gridCol w="2482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2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191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Product characteristic</a:t>
                      </a:r>
                      <a:endParaRPr kumimoji="0" lang="en-GB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91443" marB="9144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Description</a:t>
                      </a:r>
                      <a:endParaRPr kumimoji="0" lang="en-GB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91443" marB="9144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73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Maintainability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Software should be written in such a way so that it can evolve to meet the changing needs of customers. This is a critical attribute because software change is an inevitable requirement of a changing business environment.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Dependability and Security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Software dependability includes a range of characteristics including reliability, security and safety.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65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Efficiency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Software should not make wasteful use of system resources such as memory and processor cycles. Efficiency therefore includes responsiveness, processing time, memory utilisation, etc.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436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Acceptability</a:t>
                      </a:r>
                      <a:endParaRPr kumimoji="0" lang="en-GB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Software must be acceptable to the type of users for which it is designed. This means that it must be understandable, usable and compatible with other systems that they use. </a:t>
                      </a: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Times New Roman" pitchFamily="18" charset="0"/>
                      </a:endParaRPr>
                    </a:p>
                  </a:txBody>
                  <a:tcPr marL="54610" marR="54610" marT="0" marB="91443" horzOverflow="overflow">
                    <a:lnL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71414"/>
            <a:ext cx="8786874" cy="654032"/>
          </a:xfrm>
        </p:spPr>
        <p:txBody>
          <a:bodyPr>
            <a:normAutofit fontScale="90000"/>
          </a:bodyPr>
          <a:lstStyle/>
          <a:p>
            <a:br>
              <a:rPr lang="en-US" sz="4000" b="1" i="1" dirty="0">
                <a:solidFill>
                  <a:srgbClr val="C00000"/>
                </a:solidFill>
                <a:latin typeface="Palatino" charset="0"/>
              </a:rPr>
            </a:br>
            <a:br>
              <a:rPr lang="en-US" sz="4000" b="1" i="1" dirty="0">
                <a:solidFill>
                  <a:srgbClr val="C00000"/>
                </a:solidFill>
                <a:latin typeface="Palatino" charset="0"/>
              </a:rPr>
            </a:br>
            <a:r>
              <a:rPr lang="en-US" sz="4000" b="1" i="1" dirty="0">
                <a:solidFill>
                  <a:srgbClr val="C00000"/>
                </a:solidFill>
                <a:latin typeface="Palatino" charset="0"/>
              </a:rPr>
              <a:t>Software Engineering </a:t>
            </a:r>
            <a:br>
              <a:rPr lang="en-US" sz="4000" b="1" i="1" dirty="0">
                <a:solidFill>
                  <a:srgbClr val="C00000"/>
                </a:solidFill>
                <a:latin typeface="Palatino" charset="0"/>
              </a:rPr>
            </a:br>
            <a:r>
              <a:rPr lang="en-US" sz="4000" b="1" i="1" dirty="0">
                <a:solidFill>
                  <a:srgbClr val="C00000"/>
                </a:solidFill>
                <a:latin typeface="Palatino" charset="0"/>
              </a:rPr>
              <a:t>                      </a:t>
            </a:r>
            <a:r>
              <a:rPr lang="en-US" sz="4000" b="1" i="1" dirty="0">
                <a:latin typeface="Palatino" charset="0"/>
              </a:rPr>
              <a:t>-</a:t>
            </a:r>
            <a:r>
              <a:rPr lang="en-US" sz="4000" b="1" i="1" dirty="0">
                <a:solidFill>
                  <a:srgbClr val="C00000"/>
                </a:solidFill>
                <a:latin typeface="Palatino" charset="0"/>
              </a:rPr>
              <a:t> </a:t>
            </a:r>
            <a:r>
              <a:rPr lang="en-US" sz="3600" dirty="0">
                <a:ea typeface="ＭＳ Ｐゴシック" pitchFamily="34" charset="-128"/>
              </a:rPr>
              <a:t>A Layered Technology</a:t>
            </a:r>
            <a:r>
              <a:rPr lang="en-US" sz="3600" b="1" i="1" dirty="0">
                <a:solidFill>
                  <a:srgbClr val="C00000"/>
                </a:solidFill>
                <a:latin typeface="Palatino" charset="0"/>
              </a:rPr>
              <a:t> </a:t>
            </a:r>
            <a:br>
              <a:rPr lang="en-US" b="1" dirty="0">
                <a:latin typeface="Palatino" charset="0"/>
              </a:rPr>
            </a:b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14422"/>
            <a:ext cx="7943848" cy="290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688" y="4286256"/>
            <a:ext cx="8858312" cy="238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Characteristics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50" y="571480"/>
            <a:ext cx="8929750" cy="6215106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Software is </a:t>
            </a:r>
            <a:r>
              <a:rPr lang="en-US" sz="2800" dirty="0">
                <a:solidFill>
                  <a:srgbClr val="0A1AB6"/>
                </a:solidFill>
                <a:ea typeface="ＭＳ Ｐゴシック" pitchFamily="34" charset="-128"/>
              </a:rPr>
              <a:t>Developed</a:t>
            </a:r>
            <a:r>
              <a:rPr lang="en-US" sz="2800" dirty="0">
                <a:ea typeface="ＭＳ Ｐゴシック" pitchFamily="34" charset="-128"/>
              </a:rPr>
              <a:t> or </a:t>
            </a:r>
            <a:r>
              <a:rPr lang="en-US" sz="2800" dirty="0">
                <a:solidFill>
                  <a:srgbClr val="0A1AB6"/>
                </a:solidFill>
                <a:ea typeface="ＭＳ Ｐゴシック" pitchFamily="34" charset="-128"/>
              </a:rPr>
              <a:t>Engineered</a:t>
            </a:r>
            <a:r>
              <a:rPr lang="en-US" sz="2800" dirty="0">
                <a:ea typeface="ＭＳ Ｐゴシック" pitchFamily="34" charset="-128"/>
              </a:rPr>
              <a:t>, it is </a:t>
            </a:r>
            <a:r>
              <a:rPr lang="en-US" sz="2800" dirty="0">
                <a:solidFill>
                  <a:srgbClr val="0A1AB6"/>
                </a:solidFill>
                <a:ea typeface="ＭＳ Ｐゴシック" pitchFamily="34" charset="-128"/>
              </a:rPr>
              <a:t>not Manufactured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0A1AB6"/>
              </a:solidFill>
              <a:ea typeface="ＭＳ Ｐゴシック" pitchFamily="34" charset="-128"/>
            </a:endParaRPr>
          </a:p>
          <a:p>
            <a:pPr algn="just"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Software </a:t>
            </a:r>
            <a:r>
              <a:rPr lang="en-US" sz="2800" dirty="0">
                <a:solidFill>
                  <a:srgbClr val="0A1AB6"/>
                </a:solidFill>
                <a:ea typeface="ＭＳ Ｐゴシック" pitchFamily="34" charset="-128"/>
              </a:rPr>
              <a:t>doesn't ‘Wear Out</a:t>
            </a:r>
            <a:r>
              <a:rPr lang="en-US" altLang="ja-JP" sz="2800" dirty="0">
                <a:solidFill>
                  <a:srgbClr val="0A1AB6"/>
                </a:solidFill>
                <a:ea typeface="ＭＳ Ｐゴシック" pitchFamily="34" charset="-128"/>
              </a:rPr>
              <a:t>’ , </a:t>
            </a:r>
            <a:r>
              <a:rPr lang="en-US" altLang="ja-JP" sz="2800" dirty="0">
                <a:ea typeface="ＭＳ Ｐゴシック" pitchFamily="34" charset="-128"/>
              </a:rPr>
              <a:t>but </a:t>
            </a:r>
            <a:r>
              <a:rPr lang="en-US" altLang="ja-JP" sz="2800" dirty="0">
                <a:solidFill>
                  <a:srgbClr val="0A1AB6"/>
                </a:solidFill>
                <a:ea typeface="ＭＳ Ｐゴシック" pitchFamily="34" charset="-128"/>
              </a:rPr>
              <a:t>it Deteriorates </a:t>
            </a:r>
            <a:r>
              <a:rPr lang="en-US" altLang="ja-JP" sz="1800" dirty="0">
                <a:ea typeface="ＭＳ Ｐゴシック" pitchFamily="34" charset="-128"/>
              </a:rPr>
              <a:t>(due to change). </a:t>
            </a:r>
            <a:r>
              <a:rPr lang="en-US" altLang="ja-JP" sz="2800" dirty="0">
                <a:ea typeface="ＭＳ Ｐゴシック" pitchFamily="34" charset="-128"/>
              </a:rPr>
              <a:t>Hardware has </a:t>
            </a:r>
            <a:r>
              <a:rPr lang="en-US" altLang="ja-JP" sz="2800" dirty="0" err="1">
                <a:solidFill>
                  <a:srgbClr val="0A1AB6"/>
                </a:solidFill>
                <a:ea typeface="ＭＳ Ｐゴシック" pitchFamily="34" charset="-128"/>
              </a:rPr>
              <a:t>BathTub</a:t>
            </a:r>
            <a:r>
              <a:rPr lang="en-US" altLang="ja-JP" sz="2800" dirty="0">
                <a:solidFill>
                  <a:srgbClr val="0A1AB6"/>
                </a:solidFill>
                <a:ea typeface="ＭＳ Ｐゴシック" pitchFamily="34" charset="-128"/>
              </a:rPr>
              <a:t> Curve </a:t>
            </a:r>
            <a:r>
              <a:rPr lang="en-US" altLang="ja-JP" sz="2800" dirty="0">
                <a:ea typeface="ＭＳ Ｐゴシック" pitchFamily="34" charset="-128"/>
              </a:rPr>
              <a:t>of Failure Rate</a:t>
            </a:r>
            <a:r>
              <a:rPr lang="en-US" altLang="ja-JP" dirty="0">
                <a:ea typeface="ＭＳ Ｐゴシック" pitchFamily="34" charset="-128"/>
              </a:rPr>
              <a:t>                 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000" dirty="0">
                <a:ea typeface="ＭＳ Ｐゴシック" pitchFamily="34" charset="-128"/>
              </a:rPr>
              <a:t>                      - Hardware exhibits High Failure Rate early in its Life, 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000" dirty="0">
                <a:ea typeface="ＭＳ Ｐゴシック" pitchFamily="34" charset="-128"/>
              </a:rPr>
              <a:t>                      - Defects are Corrected  and Failure Rate Drops to Steady State level  for 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000" dirty="0">
                <a:ea typeface="ＭＳ Ｐゴシック" pitchFamily="34" charset="-128"/>
              </a:rPr>
              <a:t>                        some period of time,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000" dirty="0">
                <a:ea typeface="ＭＳ Ｐゴシック" pitchFamily="34" charset="-128"/>
              </a:rPr>
              <a:t>                     - Failure Rate Raises again as Hardware Components suffer from 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000" dirty="0">
                <a:ea typeface="ＭＳ Ｐゴシック" pitchFamily="34" charset="-128"/>
              </a:rPr>
              <a:t>                       cumulative effects of Dust, Vibration, Temperature occurs). </a:t>
            </a:r>
          </a:p>
        </p:txBody>
      </p:sp>
      <p:pic>
        <p:nvPicPr>
          <p:cNvPr id="1026" name="Picture 2" descr="Mean Time Between Failure Estimation - Enholm Heuris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4143380"/>
            <a:ext cx="3857652" cy="2262046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6500834"/>
            <a:ext cx="2393839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142852"/>
            <a:ext cx="8229600" cy="511156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Failure Curve for Software</a:t>
            </a:r>
            <a:endParaRPr lang="en-US" sz="3200" dirty="0"/>
          </a:p>
        </p:txBody>
      </p:sp>
      <p:pic>
        <p:nvPicPr>
          <p:cNvPr id="4" name="Picture 4"/>
          <p:cNvPicPr>
            <a:picLocks noGrp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57422" y="714356"/>
            <a:ext cx="4929223" cy="25717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286124"/>
            <a:ext cx="2957504" cy="37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143380"/>
            <a:ext cx="8001056" cy="193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0-08-09 at 22.08.1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52" y="0"/>
            <a:ext cx="6643734" cy="6858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24" y="214291"/>
            <a:ext cx="1142975" cy="116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58259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Failure Curve for Software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600200"/>
            <a:ext cx="8858312" cy="511494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Actual Curve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During its Life, Software will undergo Change</a:t>
            </a:r>
          </a:p>
          <a:p>
            <a:pPr lvl="2"/>
            <a:r>
              <a:rPr lang="en-US" dirty="0"/>
              <a:t>As Changes are made , it is likely that </a:t>
            </a:r>
            <a:r>
              <a:rPr lang="en-US" dirty="0">
                <a:solidFill>
                  <a:srgbClr val="0A1AB6"/>
                </a:solidFill>
              </a:rPr>
              <a:t>Errors will be introduced </a:t>
            </a:r>
            <a:r>
              <a:rPr lang="en-US" dirty="0"/>
              <a:t>, causing the </a:t>
            </a:r>
            <a:r>
              <a:rPr lang="en-US" dirty="0">
                <a:solidFill>
                  <a:srgbClr val="0A1AB6"/>
                </a:solidFill>
              </a:rPr>
              <a:t>Failure Rate Curve to spike</a:t>
            </a:r>
          </a:p>
          <a:p>
            <a:pPr lvl="2"/>
            <a:r>
              <a:rPr lang="en-US" dirty="0"/>
              <a:t>Minimum Failure Rate level begins to Rise  </a:t>
            </a:r>
            <a:r>
              <a:rPr lang="en-US" dirty="0">
                <a:solidFill>
                  <a:srgbClr val="0A1AB6"/>
                </a:solidFill>
              </a:rPr>
              <a:t>- Software is Deteriorating due to Change</a:t>
            </a:r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928670"/>
            <a:ext cx="4929223" cy="25717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500438"/>
            <a:ext cx="2957504" cy="37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Software Myths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928670"/>
            <a:ext cx="8429684" cy="4525963"/>
          </a:xfrm>
        </p:spPr>
        <p:txBody>
          <a:bodyPr/>
          <a:lstStyle/>
          <a:p>
            <a:r>
              <a:rPr lang="en-US" dirty="0"/>
              <a:t>Myths –  </a:t>
            </a:r>
            <a:r>
              <a:rPr lang="en-US" sz="2000" dirty="0"/>
              <a:t>Reasonable Statements of Fact / Truth</a:t>
            </a:r>
            <a:endParaRPr lang="en-US" dirty="0"/>
          </a:p>
          <a:p>
            <a:pPr lvl="4">
              <a:buNone/>
            </a:pPr>
            <a:r>
              <a:rPr lang="en-US" dirty="0"/>
              <a:t>Belief’s about Software &amp; Process used to Build Software</a:t>
            </a:r>
          </a:p>
          <a:p>
            <a:pPr lvl="4">
              <a:buNone/>
            </a:pPr>
            <a:endParaRPr lang="en-US" dirty="0"/>
          </a:p>
          <a:p>
            <a:pPr marL="361950" lvl="4" indent="0">
              <a:buNone/>
            </a:pPr>
            <a:r>
              <a:rPr lang="en-IN" b="1" dirty="0"/>
              <a:t>Software</a:t>
            </a:r>
            <a:r>
              <a:rPr lang="en-IN" dirty="0"/>
              <a:t> Development </a:t>
            </a:r>
            <a:r>
              <a:rPr lang="en-IN" b="1" dirty="0"/>
              <a:t>Myths</a:t>
            </a:r>
            <a:r>
              <a:rPr lang="en-IN" dirty="0"/>
              <a:t>. </a:t>
            </a:r>
          </a:p>
          <a:p>
            <a:pPr marL="361950" lvl="4" indent="0" algn="just">
              <a:buNone/>
            </a:pPr>
            <a:r>
              <a:rPr lang="en-IN" dirty="0"/>
              <a:t>              Pressman (1997) describes a </a:t>
            </a:r>
            <a:r>
              <a:rPr lang="en-IN" b="1" dirty="0">
                <a:solidFill>
                  <a:srgbClr val="0A1AB6"/>
                </a:solidFill>
              </a:rPr>
              <a:t>Number of Common Beliefs </a:t>
            </a:r>
            <a:r>
              <a:rPr lang="en-IN" dirty="0"/>
              <a:t>or </a:t>
            </a:r>
            <a:r>
              <a:rPr lang="en-IN" b="1" dirty="0">
                <a:solidFill>
                  <a:srgbClr val="0A1AB6"/>
                </a:solidFill>
              </a:rPr>
              <a:t>Myths</a:t>
            </a:r>
            <a:r>
              <a:rPr lang="en-IN" dirty="0"/>
              <a:t> that </a:t>
            </a:r>
            <a:r>
              <a:rPr lang="en-IN" b="1" dirty="0"/>
              <a:t>Software</a:t>
            </a:r>
            <a:r>
              <a:rPr lang="en-IN" dirty="0"/>
              <a:t> Managers, Customers, and Developers </a:t>
            </a:r>
            <a:r>
              <a:rPr lang="en-IN" b="1" dirty="0">
                <a:solidFill>
                  <a:srgbClr val="C00000"/>
                </a:solidFill>
              </a:rPr>
              <a:t>believe falsely.</a:t>
            </a:r>
            <a:r>
              <a:rPr lang="en-IN" dirty="0"/>
              <a:t> He describes these </a:t>
            </a:r>
            <a:r>
              <a:rPr lang="en-IN" b="1" dirty="0"/>
              <a:t>myths</a:t>
            </a:r>
            <a:r>
              <a:rPr lang="en-IN" dirty="0"/>
              <a:t> as ``</a:t>
            </a:r>
            <a:r>
              <a:rPr lang="en-IN" b="1" dirty="0">
                <a:solidFill>
                  <a:srgbClr val="0A1AB6"/>
                </a:solidFill>
              </a:rPr>
              <a:t>Misleading Attitudes that have caused serious problems</a:t>
            </a:r>
            <a:r>
              <a:rPr lang="en-IN" dirty="0"/>
              <a:t>.</a:t>
            </a:r>
            <a:endParaRPr lang="en-US" dirty="0"/>
          </a:p>
          <a:p>
            <a:pPr lvl="4">
              <a:buNone/>
            </a:pPr>
            <a:endParaRPr lang="en-US" dirty="0"/>
          </a:p>
          <a:p>
            <a:pPr lvl="4"/>
            <a:r>
              <a:rPr lang="en-US" dirty="0"/>
              <a:t>Management Myth’s</a:t>
            </a:r>
          </a:p>
          <a:p>
            <a:pPr lvl="4"/>
            <a:r>
              <a:rPr lang="en-US" dirty="0"/>
              <a:t>Customer Myth’s</a:t>
            </a:r>
          </a:p>
          <a:p>
            <a:pPr lvl="4"/>
            <a:r>
              <a:rPr lang="en-US" dirty="0"/>
              <a:t>Practitioners / Developers Myth’s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Management Myth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858312" cy="571504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/>
              <a:t>If we get behind schedule , we can </a:t>
            </a:r>
            <a:r>
              <a:rPr lang="en-US" b="1" dirty="0">
                <a:solidFill>
                  <a:srgbClr val="0A1AB6"/>
                </a:solidFill>
              </a:rPr>
              <a:t>add more Programmers </a:t>
            </a:r>
            <a:r>
              <a:rPr lang="en-US" dirty="0"/>
              <a:t>for  </a:t>
            </a:r>
            <a:r>
              <a:rPr lang="en-US" b="1" dirty="0">
                <a:solidFill>
                  <a:srgbClr val="0A1AB6"/>
                </a:solidFill>
              </a:rPr>
              <a:t>fast</a:t>
            </a:r>
            <a:r>
              <a:rPr lang="en-US" dirty="0"/>
              <a:t> Software Development ( Mongolian Horde Concept )</a:t>
            </a:r>
          </a:p>
          <a:p>
            <a:pPr algn="just"/>
            <a:endParaRPr lang="en-US" sz="4200" dirty="0"/>
          </a:p>
          <a:p>
            <a:pPr algn="just"/>
            <a:r>
              <a:rPr lang="en-US" dirty="0"/>
              <a:t>We already have a </a:t>
            </a:r>
            <a:r>
              <a:rPr lang="en-US" b="1" dirty="0">
                <a:solidFill>
                  <a:srgbClr val="0A1AB6"/>
                </a:solidFill>
              </a:rPr>
              <a:t>book</a:t>
            </a:r>
            <a:r>
              <a:rPr lang="en-US" dirty="0"/>
              <a:t> that’s full of </a:t>
            </a:r>
            <a:r>
              <a:rPr lang="en-US" dirty="0">
                <a:solidFill>
                  <a:srgbClr val="0A1AB6"/>
                </a:solidFill>
              </a:rPr>
              <a:t>Standards and Procedures</a:t>
            </a:r>
            <a:r>
              <a:rPr lang="en-US" dirty="0"/>
              <a:t> for building software. Won’t that provide my people with everything they need to know ?</a:t>
            </a:r>
          </a:p>
          <a:p>
            <a:pPr algn="just"/>
            <a:endParaRPr lang="en-US" sz="4600" dirty="0"/>
          </a:p>
          <a:p>
            <a:pPr algn="just"/>
            <a:r>
              <a:rPr lang="en-US" dirty="0"/>
              <a:t>If i decide to outsource the software project to a third party , i can just relax and let that firm bulid it.</a:t>
            </a:r>
          </a:p>
          <a:p>
            <a:pPr algn="just"/>
            <a:endParaRPr lang="en-US" sz="5200" dirty="0"/>
          </a:p>
          <a:p>
            <a:pPr algn="just"/>
            <a:r>
              <a:rPr lang="en-US" dirty="0"/>
              <a:t>There is </a:t>
            </a:r>
            <a:r>
              <a:rPr lang="en-US" b="1" dirty="0">
                <a:solidFill>
                  <a:srgbClr val="0A1AB6"/>
                </a:solidFill>
              </a:rPr>
              <a:t>No Need to change </a:t>
            </a:r>
            <a:r>
              <a:rPr lang="en-US" dirty="0"/>
              <a:t>the </a:t>
            </a:r>
            <a:r>
              <a:rPr lang="en-US" b="1" dirty="0">
                <a:solidFill>
                  <a:srgbClr val="0A1AB6"/>
                </a:solidFill>
              </a:rPr>
              <a:t>Approach</a:t>
            </a:r>
            <a:r>
              <a:rPr lang="en-US" dirty="0"/>
              <a:t> to Software Development , we can develop the same software that we developed some 10 years ago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70" y="285728"/>
            <a:ext cx="5357850" cy="5715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  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Customer Myth</a:t>
            </a:r>
            <a:r>
              <a:rPr lang="en-US" dirty="0"/>
              <a:t>			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algn="just"/>
            <a:r>
              <a:rPr lang="en-US" dirty="0"/>
              <a:t>A General Statement  of  Objective is Sufficient to begin writing program   - No Need to mention the details.we can fill in details later</a:t>
            </a:r>
          </a:p>
          <a:p>
            <a:endParaRPr lang="en-US" dirty="0"/>
          </a:p>
          <a:p>
            <a:r>
              <a:rPr lang="en-US" dirty="0"/>
              <a:t>Project </a:t>
            </a:r>
            <a:r>
              <a:rPr lang="en-US" dirty="0">
                <a:solidFill>
                  <a:srgbClr val="0A1AB6"/>
                </a:solidFill>
              </a:rPr>
              <a:t>Requirement continually changes ,  </a:t>
            </a:r>
            <a:r>
              <a:rPr lang="en-US" dirty="0"/>
              <a:t>but can be easily accommodated easily because software is Flexible.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Practitioner Level / Developer Myth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357298"/>
            <a:ext cx="8229600" cy="4525963"/>
          </a:xfrm>
        </p:spPr>
        <p:txBody>
          <a:bodyPr/>
          <a:lstStyle/>
          <a:p>
            <a:pPr algn="just"/>
            <a:r>
              <a:rPr lang="en-US" dirty="0"/>
              <a:t>Once we write Program and get it work, Job is Done.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Until I get  the program running, I have No way of accessing its Quality.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only Deliverable work Product for a successful project is the working Program.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2630" y="714356"/>
            <a:ext cx="688624" cy="701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Software Development Life Cycle ( SDLC )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12605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Process in Software Engineering is not a single step process. It includes series of </a:t>
            </a:r>
            <a:r>
              <a:rPr lang="en-US" dirty="0">
                <a:solidFill>
                  <a:srgbClr val="0A1AB6"/>
                </a:solidFill>
              </a:rPr>
              <a:t>Steps / Stages / Activities</a:t>
            </a:r>
            <a:r>
              <a:rPr lang="en-US" dirty="0"/>
              <a:t> in Software Development</a:t>
            </a:r>
          </a:p>
          <a:p>
            <a:pPr>
              <a:buNone/>
            </a:pPr>
            <a:endParaRPr lang="en-US" sz="1200" b="1" dirty="0"/>
          </a:p>
          <a:p>
            <a:pPr lvl="2"/>
            <a:r>
              <a:rPr lang="en-US" sz="3200" b="1" dirty="0">
                <a:solidFill>
                  <a:srgbClr val="0A1AB6"/>
                </a:solidFill>
              </a:rPr>
              <a:t>Requirement Process</a:t>
            </a:r>
          </a:p>
          <a:p>
            <a:pPr lvl="2"/>
            <a:r>
              <a:rPr lang="en-US" sz="3200" b="1" dirty="0">
                <a:solidFill>
                  <a:srgbClr val="0A1AB6"/>
                </a:solidFill>
              </a:rPr>
              <a:t>Design Process</a:t>
            </a:r>
          </a:p>
          <a:p>
            <a:pPr marL="1162050" lvl="2" indent="-266700"/>
            <a:r>
              <a:rPr lang="en-US" sz="3200" b="1" dirty="0">
                <a:solidFill>
                  <a:srgbClr val="0A1AB6"/>
                </a:solidFill>
              </a:rPr>
              <a:t>Coding Process</a:t>
            </a:r>
          </a:p>
          <a:p>
            <a:pPr lvl="2"/>
            <a:r>
              <a:rPr lang="en-US" sz="3200" b="1" dirty="0">
                <a:solidFill>
                  <a:srgbClr val="0A1AB6"/>
                </a:solidFill>
              </a:rPr>
              <a:t>Testing Process</a:t>
            </a:r>
          </a:p>
          <a:p>
            <a:pPr lvl="2"/>
            <a:r>
              <a:rPr lang="en-US" sz="3200" b="1" dirty="0">
                <a:solidFill>
                  <a:srgbClr val="0A1AB6"/>
                </a:solidFill>
              </a:rPr>
              <a:t>Maintenance Process</a:t>
            </a:r>
            <a:endParaRPr lang="en-IN" b="1" dirty="0">
              <a:solidFill>
                <a:srgbClr val="0A1AB6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5208" y="0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85728"/>
            <a:ext cx="7943880" cy="868346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2984"/>
            <a:ext cx="8858312" cy="5500726"/>
          </a:xfrm>
        </p:spPr>
        <p:txBody>
          <a:bodyPr>
            <a:normAutofit/>
          </a:bodyPr>
          <a:lstStyle/>
          <a:p>
            <a:pPr algn="just"/>
            <a:r>
              <a:rPr lang="en-IN" b="1" dirty="0"/>
              <a:t>Software</a:t>
            </a:r>
            <a:r>
              <a:rPr lang="en-IN" dirty="0"/>
              <a:t> Development </a:t>
            </a:r>
            <a:r>
              <a:rPr lang="en-IN" b="1" dirty="0"/>
              <a:t>Life Cycle</a:t>
            </a:r>
            <a:r>
              <a:rPr lang="en-IN" dirty="0"/>
              <a:t> (SDLC) </a:t>
            </a:r>
            <a:r>
              <a:rPr lang="en-IN" b="1" dirty="0"/>
              <a:t> </a:t>
            </a:r>
            <a:r>
              <a:rPr lang="en-IN" dirty="0"/>
              <a:t>is a process that aims to develop </a:t>
            </a:r>
            <a:r>
              <a:rPr lang="en-IN" b="1" dirty="0"/>
              <a:t>software</a:t>
            </a:r>
            <a:r>
              <a:rPr lang="en-IN" dirty="0"/>
              <a:t> with the.</a:t>
            </a:r>
            <a:r>
              <a:rPr lang="en-IN" dirty="0">
                <a:solidFill>
                  <a:srgbClr val="C00000"/>
                </a:solidFill>
              </a:rPr>
              <a:t> Lowest Cost, Highest Quality, and in the Shortest Time</a:t>
            </a:r>
            <a:endParaRPr lang="en-IN" dirty="0"/>
          </a:p>
          <a:p>
            <a:pPr lvl="3" algn="just"/>
            <a:r>
              <a:rPr lang="en-IN" sz="2800" dirty="0">
                <a:solidFill>
                  <a:srgbClr val="0A1AB6"/>
                </a:solidFill>
              </a:rPr>
              <a:t> Feasibility Study</a:t>
            </a:r>
          </a:p>
          <a:p>
            <a:pPr lvl="3" algn="just"/>
            <a:r>
              <a:rPr lang="en-US" sz="2500" dirty="0">
                <a:solidFill>
                  <a:srgbClr val="0A1AB6"/>
                </a:solidFill>
              </a:rPr>
              <a:t> Requirement Analysis and Requirement Specification</a:t>
            </a:r>
          </a:p>
          <a:p>
            <a:pPr lvl="3" algn="just"/>
            <a:r>
              <a:rPr lang="en-US" sz="2800" dirty="0">
                <a:solidFill>
                  <a:srgbClr val="0A1AB6"/>
                </a:solidFill>
              </a:rPr>
              <a:t> Design Model</a:t>
            </a:r>
          </a:p>
          <a:p>
            <a:pPr lvl="3" algn="just"/>
            <a:r>
              <a:rPr lang="en-US" sz="2800" dirty="0">
                <a:solidFill>
                  <a:srgbClr val="0A1AB6"/>
                </a:solidFill>
              </a:rPr>
              <a:t> Coding &amp; Unit Testing</a:t>
            </a:r>
          </a:p>
          <a:p>
            <a:pPr lvl="3" algn="just"/>
            <a:r>
              <a:rPr lang="en-US" sz="2800" dirty="0">
                <a:solidFill>
                  <a:srgbClr val="0A1AB6"/>
                </a:solidFill>
              </a:rPr>
              <a:t> Integration Testing &amp; System Testing</a:t>
            </a:r>
          </a:p>
          <a:p>
            <a:pPr lvl="3" algn="just"/>
            <a:r>
              <a:rPr lang="en-US" sz="2800" dirty="0">
                <a:solidFill>
                  <a:srgbClr val="0A1AB6"/>
                </a:solidFill>
              </a:rPr>
              <a:t> Maintenance &amp; Support</a:t>
            </a:r>
            <a:endParaRPr lang="en-US" sz="2400" dirty="0">
              <a:solidFill>
                <a:srgbClr val="0A1AB6"/>
              </a:solidFill>
            </a:endParaRPr>
          </a:p>
          <a:p>
            <a:pPr algn="just"/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Process</a:t>
            </a:r>
            <a:r>
              <a:rPr lang="en-IN" dirty="0">
                <a:solidFill>
                  <a:srgbClr val="C00000"/>
                </a:solidFill>
              </a:rPr>
              <a:t> </a:t>
            </a:r>
            <a:r>
              <a:rPr lang="en-IN" b="1" dirty="0">
                <a:solidFill>
                  <a:srgbClr val="C00000"/>
                </a:solidFill>
              </a:rPr>
              <a:t>Framework Activities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214422"/>
            <a:ext cx="8858312" cy="5500726"/>
          </a:xfrm>
        </p:spPr>
        <p:txBody>
          <a:bodyPr>
            <a:normAutofit fontScale="77500" lnSpcReduction="20000"/>
          </a:bodyPr>
          <a:lstStyle/>
          <a:p>
            <a:pPr algn="just" defTabSz="1943100"/>
            <a:r>
              <a:rPr lang="en-IN" dirty="0"/>
              <a:t>A </a:t>
            </a:r>
            <a:r>
              <a:rPr lang="en-IN" b="1" dirty="0"/>
              <a:t>Process Framework</a:t>
            </a:r>
            <a:r>
              <a:rPr lang="en-IN" dirty="0"/>
              <a:t> establishes the foundation for a complete software </a:t>
            </a:r>
            <a:r>
              <a:rPr lang="en-IN" b="1" dirty="0"/>
              <a:t>process</a:t>
            </a:r>
            <a:r>
              <a:rPr lang="en-IN" dirty="0"/>
              <a:t> by identifying a small number of </a:t>
            </a:r>
            <a:r>
              <a:rPr lang="en-IN" b="1" dirty="0">
                <a:solidFill>
                  <a:srgbClr val="0A1AB6"/>
                </a:solidFill>
              </a:rPr>
              <a:t>framework activities</a:t>
            </a:r>
            <a:r>
              <a:rPr lang="en-IN" dirty="0"/>
              <a:t> that are </a:t>
            </a:r>
            <a:r>
              <a:rPr lang="en-IN" dirty="0">
                <a:solidFill>
                  <a:srgbClr val="0A1AB6"/>
                </a:solidFill>
              </a:rPr>
              <a:t>applicable to all software projects</a:t>
            </a:r>
            <a:r>
              <a:rPr lang="en-IN" dirty="0"/>
              <a:t>, regardless of size or complexity.</a:t>
            </a:r>
          </a:p>
          <a:p>
            <a:pPr algn="just" defTabSz="1943100"/>
            <a:endParaRPr lang="en-IN" dirty="0"/>
          </a:p>
          <a:p>
            <a:pPr algn="just" defTabSz="1943100"/>
            <a:r>
              <a:rPr lang="en-IN" dirty="0"/>
              <a:t> It also includes a set of </a:t>
            </a:r>
            <a:r>
              <a:rPr lang="en-IN" dirty="0">
                <a:solidFill>
                  <a:srgbClr val="0A1AB6"/>
                </a:solidFill>
              </a:rPr>
              <a:t>umbrella </a:t>
            </a:r>
            <a:r>
              <a:rPr lang="en-IN" b="1" dirty="0">
                <a:solidFill>
                  <a:srgbClr val="0A1AB6"/>
                </a:solidFill>
              </a:rPr>
              <a:t>activities</a:t>
            </a:r>
            <a:r>
              <a:rPr lang="en-IN" dirty="0"/>
              <a:t> that are applicable across the entire software </a:t>
            </a:r>
            <a:r>
              <a:rPr lang="en-IN" b="1" dirty="0"/>
              <a:t>process</a:t>
            </a:r>
            <a:endParaRPr lang="en-IN" dirty="0"/>
          </a:p>
          <a:p>
            <a:pPr defTabSz="1943100"/>
            <a:endParaRPr lang="en-IN" dirty="0"/>
          </a:p>
          <a:p>
            <a:pPr defTabSz="1943100"/>
            <a:r>
              <a:rPr lang="en-IN" dirty="0"/>
              <a:t>A Process </a:t>
            </a:r>
            <a:r>
              <a:rPr lang="en-IN" b="1" dirty="0"/>
              <a:t>Framework</a:t>
            </a:r>
            <a:r>
              <a:rPr lang="en-IN" dirty="0"/>
              <a:t>, encompasses of  Five </a:t>
            </a:r>
            <a:r>
              <a:rPr lang="en-IN" b="1" dirty="0"/>
              <a:t>Activities</a:t>
            </a:r>
            <a:r>
              <a:rPr lang="en-IN" dirty="0"/>
              <a:t>. </a:t>
            </a:r>
            <a:r>
              <a:rPr lang="en-IN" b="1" dirty="0"/>
              <a:t>Five Generic Process Framework Activities ( Pressman , 1997)</a:t>
            </a:r>
            <a:endParaRPr lang="en-IN" dirty="0"/>
          </a:p>
          <a:p>
            <a:pPr lvl="3"/>
            <a:r>
              <a:rPr lang="en-IN" sz="2800" b="1" dirty="0">
                <a:solidFill>
                  <a:srgbClr val="0A1AB6"/>
                </a:solidFill>
              </a:rPr>
              <a:t> Communication</a:t>
            </a:r>
          </a:p>
          <a:p>
            <a:pPr lvl="3"/>
            <a:r>
              <a:rPr lang="en-IN" sz="2800" b="1" dirty="0">
                <a:solidFill>
                  <a:srgbClr val="0A1AB6"/>
                </a:solidFill>
              </a:rPr>
              <a:t> Planning</a:t>
            </a:r>
          </a:p>
          <a:p>
            <a:pPr lvl="3"/>
            <a:r>
              <a:rPr lang="en-IN" sz="2800" b="1" dirty="0">
                <a:solidFill>
                  <a:srgbClr val="0A1AB6"/>
                </a:solidFill>
              </a:rPr>
              <a:t> Modeling</a:t>
            </a:r>
          </a:p>
          <a:p>
            <a:pPr lvl="3"/>
            <a:r>
              <a:rPr lang="en-IN" sz="2800" b="1" dirty="0">
                <a:solidFill>
                  <a:srgbClr val="0A1AB6"/>
                </a:solidFill>
              </a:rPr>
              <a:t> Construction</a:t>
            </a:r>
          </a:p>
          <a:p>
            <a:pPr lvl="3"/>
            <a:r>
              <a:rPr lang="en-IN" sz="2800" b="1" dirty="0">
                <a:solidFill>
                  <a:srgbClr val="0A1AB6"/>
                </a:solidFill>
              </a:rPr>
              <a:t> Deployment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64294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Software Process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57232"/>
            <a:ext cx="8858312" cy="578647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Fundamental </a:t>
            </a:r>
            <a:r>
              <a:rPr lang="en-IN" b="1" dirty="0"/>
              <a:t>Process Activities</a:t>
            </a:r>
          </a:p>
          <a:p>
            <a:pPr lvl="3"/>
            <a:r>
              <a:rPr lang="en-US" sz="2800" b="1" dirty="0">
                <a:solidFill>
                  <a:srgbClr val="0A1AB6"/>
                </a:solidFill>
              </a:rPr>
              <a:t> </a:t>
            </a:r>
            <a:r>
              <a:rPr lang="en-US" sz="3200" b="1" dirty="0">
                <a:solidFill>
                  <a:srgbClr val="0A1AB6"/>
                </a:solidFill>
              </a:rPr>
              <a:t>Inception Phase</a:t>
            </a:r>
          </a:p>
          <a:p>
            <a:pPr lvl="3"/>
            <a:r>
              <a:rPr lang="en-US" sz="3200" b="1" dirty="0">
                <a:solidFill>
                  <a:srgbClr val="0A1AB6"/>
                </a:solidFill>
              </a:rPr>
              <a:t> Elaboration Phase</a:t>
            </a:r>
          </a:p>
          <a:p>
            <a:pPr lvl="3"/>
            <a:r>
              <a:rPr lang="en-US" sz="3200" b="1" dirty="0">
                <a:solidFill>
                  <a:srgbClr val="0A1AB6"/>
                </a:solidFill>
              </a:rPr>
              <a:t> Construction Phase</a:t>
            </a:r>
          </a:p>
          <a:p>
            <a:pPr lvl="3"/>
            <a:r>
              <a:rPr lang="en-US" sz="3200" b="1" dirty="0">
                <a:solidFill>
                  <a:srgbClr val="0A1AB6"/>
                </a:solidFill>
              </a:rPr>
              <a:t> Transition Phase</a:t>
            </a:r>
            <a:endParaRPr lang="en-US" sz="2800" b="1" dirty="0">
              <a:solidFill>
                <a:srgbClr val="0A1AB6"/>
              </a:solidFill>
            </a:endParaRPr>
          </a:p>
          <a:p>
            <a:pPr lvl="3"/>
            <a:endParaRPr lang="en-US" sz="2800" b="1" dirty="0">
              <a:solidFill>
                <a:srgbClr val="0A1AB6"/>
              </a:solidFill>
            </a:endParaRPr>
          </a:p>
          <a:p>
            <a:pPr marL="0" lvl="3" indent="0" algn="just">
              <a:buFont typeface="Arial" pitchFamily="34" charset="0"/>
              <a:buChar char="•"/>
            </a:pPr>
            <a:r>
              <a:rPr lang="en-IN" sz="2800" b="1" dirty="0"/>
              <a:t>   Software</a:t>
            </a:r>
            <a:r>
              <a:rPr lang="en-IN" sz="2800" dirty="0"/>
              <a:t> Development </a:t>
            </a:r>
            <a:r>
              <a:rPr lang="en-IN" sz="2800" b="1" dirty="0"/>
              <a:t>Life Cycle</a:t>
            </a:r>
            <a:r>
              <a:rPr lang="en-IN" sz="2800" dirty="0"/>
              <a:t>, </a:t>
            </a:r>
            <a:r>
              <a:rPr lang="en-IN" sz="2800" dirty="0">
                <a:solidFill>
                  <a:srgbClr val="C00000"/>
                </a:solidFill>
              </a:rPr>
              <a:t>SDLC</a:t>
            </a:r>
            <a:r>
              <a:rPr lang="en-IN" sz="2800" dirty="0"/>
              <a:t> for short is a well-defined, structured sequence of stages in software engineering to develop the intended software</a:t>
            </a:r>
          </a:p>
          <a:p>
            <a:pPr marL="0" lvl="3" indent="0" algn="just">
              <a:buNone/>
            </a:pPr>
            <a:endParaRPr lang="en-US" sz="2800" b="1" dirty="0">
              <a:solidFill>
                <a:srgbClr val="0A1AB6"/>
              </a:solidFill>
            </a:endParaRPr>
          </a:p>
          <a:p>
            <a:pPr marL="0" lvl="3" indent="0" algn="just">
              <a:buFont typeface="Arial" pitchFamily="34" charset="0"/>
              <a:buChar char="•"/>
            </a:pPr>
            <a:r>
              <a:rPr lang="en-US" sz="2800" dirty="0"/>
              <a:t>   Stages which the Software goes through in its LifeCycle. Right from </a:t>
            </a:r>
            <a:r>
              <a:rPr lang="en-US" sz="2800" dirty="0">
                <a:solidFill>
                  <a:srgbClr val="0A1AB6"/>
                </a:solidFill>
              </a:rPr>
              <a:t>Infant Stage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0A1AB6"/>
                </a:solidFill>
              </a:rPr>
              <a:t>Retirement Stage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462" y="214291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0"/>
            <a:ext cx="7772400" cy="642941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Generic Process Framework Activities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85794"/>
            <a:ext cx="8858280" cy="5929354"/>
          </a:xfrm>
        </p:spPr>
        <p:txBody>
          <a:bodyPr>
            <a:normAutofit/>
          </a:bodyPr>
          <a:lstStyle/>
          <a:p>
            <a:pPr algn="l">
              <a:tabLst>
                <a:tab pos="0" algn="l"/>
              </a:tabLst>
            </a:pPr>
            <a:r>
              <a:rPr lang="en-IN" sz="2800" b="1" dirty="0">
                <a:solidFill>
                  <a:schemeClr val="tx1"/>
                </a:solidFill>
              </a:rPr>
              <a:t>  Five Generic Process Framework Activities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2000240"/>
            <a:ext cx="4509133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571612"/>
            <a:ext cx="3687271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24" y="500042"/>
            <a:ext cx="828792" cy="8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0"/>
            <a:ext cx="79995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62829" y="357166"/>
            <a:ext cx="981171" cy="10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Generic Process Framework Activities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107" y="1071546"/>
            <a:ext cx="8779611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78581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Basic Principles of Software Engineering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858312" cy="564360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A1AB6"/>
                </a:solidFill>
              </a:rPr>
              <a:t>David Hookers </a:t>
            </a:r>
            <a:r>
              <a:rPr lang="en-US" dirty="0"/>
              <a:t>– 7 Core Principles of Software Engineering / Underlying Laws / Assumptions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Principle 1</a:t>
            </a:r>
            <a:r>
              <a:rPr lang="en-US" dirty="0"/>
              <a:t>: The Reason It All Exists</a:t>
            </a:r>
          </a:p>
          <a:p>
            <a:r>
              <a:rPr lang="en-US" dirty="0">
                <a:solidFill>
                  <a:srgbClr val="0070C0"/>
                </a:solidFill>
              </a:rPr>
              <a:t>Principle 2</a:t>
            </a:r>
            <a:r>
              <a:rPr lang="en-US" dirty="0"/>
              <a:t> : KISS ( Keep it Simple , Stupid )</a:t>
            </a:r>
          </a:p>
          <a:p>
            <a:r>
              <a:rPr lang="en-US" dirty="0">
                <a:solidFill>
                  <a:srgbClr val="0070C0"/>
                </a:solidFill>
              </a:rPr>
              <a:t>Principle 3</a:t>
            </a:r>
            <a:r>
              <a:rPr lang="en-US" dirty="0"/>
              <a:t> : Maintain the Vision</a:t>
            </a:r>
          </a:p>
          <a:p>
            <a:r>
              <a:rPr lang="en-US" dirty="0">
                <a:solidFill>
                  <a:srgbClr val="0070C0"/>
                </a:solidFill>
              </a:rPr>
              <a:t>Principle 4 </a:t>
            </a:r>
            <a:r>
              <a:rPr lang="en-US" dirty="0"/>
              <a:t>: </a:t>
            </a:r>
            <a:r>
              <a:rPr lang="en-US" sz="2800" dirty="0"/>
              <a:t>What you Produce </a:t>
            </a:r>
            <a:r>
              <a:rPr lang="en-US" dirty="0"/>
              <a:t>, </a:t>
            </a:r>
            <a:r>
              <a:rPr lang="en-US" sz="2800" dirty="0"/>
              <a:t>Others will Consume</a:t>
            </a:r>
          </a:p>
          <a:p>
            <a:r>
              <a:rPr lang="en-US" dirty="0">
                <a:solidFill>
                  <a:srgbClr val="0070C0"/>
                </a:solidFill>
              </a:rPr>
              <a:t>Principle 5</a:t>
            </a:r>
            <a:r>
              <a:rPr lang="en-US" sz="2800" dirty="0"/>
              <a:t> : </a:t>
            </a:r>
            <a:r>
              <a:rPr lang="en-US" dirty="0"/>
              <a:t>Be Open to Future</a:t>
            </a:r>
            <a:endParaRPr lang="en-US" sz="2800" dirty="0"/>
          </a:p>
          <a:p>
            <a:r>
              <a:rPr lang="en-US" dirty="0">
                <a:solidFill>
                  <a:srgbClr val="0070C0"/>
                </a:solidFill>
              </a:rPr>
              <a:t>Principle 6</a:t>
            </a:r>
            <a:r>
              <a:rPr lang="en-US" sz="2800" dirty="0"/>
              <a:t> : </a:t>
            </a:r>
            <a:r>
              <a:rPr lang="en-US" dirty="0"/>
              <a:t>Plan Ahead for Reuse</a:t>
            </a:r>
            <a:endParaRPr lang="en-US" sz="2800" dirty="0"/>
          </a:p>
          <a:p>
            <a:r>
              <a:rPr lang="en-US" dirty="0">
                <a:solidFill>
                  <a:srgbClr val="0070C0"/>
                </a:solidFill>
              </a:rPr>
              <a:t>Principle 7</a:t>
            </a:r>
            <a:r>
              <a:rPr lang="en-US" sz="2800" dirty="0"/>
              <a:t> : </a:t>
            </a:r>
            <a:r>
              <a:rPr lang="en-US" dirty="0"/>
              <a:t>Think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0960" y="0"/>
            <a:ext cx="543040" cy="66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79690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Software Engineering Practices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8858312" cy="5572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The Essence of Practice - </a:t>
            </a:r>
            <a:r>
              <a:rPr lang="en-IN" b="1" dirty="0">
                <a:solidFill>
                  <a:srgbClr val="0A1AB6"/>
                </a:solidFill>
              </a:rPr>
              <a:t>George Polya </a:t>
            </a:r>
            <a:r>
              <a:rPr lang="en-IN" dirty="0"/>
              <a:t>outlined the essence of software engineering practice: </a:t>
            </a:r>
          </a:p>
          <a:p>
            <a:pPr marL="0" indent="0">
              <a:buNone/>
            </a:pPr>
            <a:endParaRPr lang="en-IN" sz="1800" dirty="0"/>
          </a:p>
          <a:p>
            <a:pPr marL="514350" indent="-514350">
              <a:buAutoNum type="arabicParenR"/>
            </a:pPr>
            <a:r>
              <a:rPr lang="en-IN" dirty="0">
                <a:solidFill>
                  <a:srgbClr val="0A1AB6"/>
                </a:solidFill>
              </a:rPr>
              <a:t>Understand the problem </a:t>
            </a:r>
            <a:r>
              <a:rPr lang="en-IN" dirty="0"/>
              <a:t>(Communication and Analysis). </a:t>
            </a:r>
          </a:p>
          <a:p>
            <a:pPr marL="514350" indent="-514350">
              <a:buAutoNum type="arabicParenR"/>
            </a:pPr>
            <a:r>
              <a:rPr lang="en-IN" dirty="0">
                <a:solidFill>
                  <a:srgbClr val="0A1AB6"/>
                </a:solidFill>
              </a:rPr>
              <a:t>Plan a solution </a:t>
            </a:r>
            <a:r>
              <a:rPr lang="en-IN" dirty="0"/>
              <a:t>(Modeling and Software Design). </a:t>
            </a:r>
          </a:p>
          <a:p>
            <a:pPr marL="514350" indent="-514350">
              <a:buAutoNum type="arabicParenR"/>
            </a:pPr>
            <a:r>
              <a:rPr lang="en-IN" dirty="0"/>
              <a:t> </a:t>
            </a:r>
            <a:r>
              <a:rPr lang="en-IN" dirty="0">
                <a:solidFill>
                  <a:srgbClr val="0A1AB6"/>
                </a:solidFill>
              </a:rPr>
              <a:t>Carry out the plan </a:t>
            </a:r>
            <a:r>
              <a:rPr lang="en-IN" dirty="0"/>
              <a:t>(Code Generation). </a:t>
            </a:r>
          </a:p>
          <a:p>
            <a:pPr marL="514350" indent="-514350">
              <a:buAutoNum type="arabicParenR"/>
            </a:pPr>
            <a:r>
              <a:rPr lang="en-IN" dirty="0"/>
              <a:t> </a:t>
            </a:r>
            <a:r>
              <a:rPr lang="en-IN" dirty="0">
                <a:solidFill>
                  <a:srgbClr val="0A1AB6"/>
                </a:solidFill>
              </a:rPr>
              <a:t>Examine the result for accuracy </a:t>
            </a:r>
            <a:r>
              <a:rPr lang="en-IN" dirty="0"/>
              <a:t>(Testing and Quality Assurance)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858312" cy="725470"/>
          </a:xfrm>
        </p:spPr>
        <p:txBody>
          <a:bodyPr>
            <a:normAutofit fontScale="90000"/>
          </a:bodyPr>
          <a:lstStyle/>
          <a:p>
            <a:pPr>
              <a:tabLst>
                <a:tab pos="266700" algn="l"/>
              </a:tabLst>
            </a:pPr>
            <a:r>
              <a:rPr lang="en-US" b="1" dirty="0">
                <a:solidFill>
                  <a:srgbClr val="C00000"/>
                </a:solidFill>
              </a:rPr>
              <a:t>Polya’s – </a:t>
            </a:r>
            <a:r>
              <a:rPr lang="en-US" sz="3600" b="1" dirty="0">
                <a:solidFill>
                  <a:srgbClr val="C00000"/>
                </a:solidFill>
              </a:rPr>
              <a:t>Software Engineering Best Practices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357298"/>
            <a:ext cx="4071966" cy="50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880"/>
          <a:stretch>
            <a:fillRect/>
          </a:stretch>
        </p:blipFill>
        <p:spPr bwMode="auto">
          <a:xfrm>
            <a:off x="5214942" y="1142984"/>
            <a:ext cx="3729037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4071942"/>
            <a:ext cx="3474676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52"/>
            <a:ext cx="8786874" cy="868346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PDCA Cycle / PDSA Cycle / </a:t>
            </a:r>
            <a:r>
              <a:rPr lang="en-IN" b="1" dirty="0">
                <a:solidFill>
                  <a:srgbClr val="C00000"/>
                </a:solidFill>
              </a:rPr>
              <a:t>Deming Cycle</a:t>
            </a:r>
            <a:r>
              <a:rPr lang="en-IN" b="1" dirty="0"/>
              <a:t> </a:t>
            </a:r>
            <a:br>
              <a:rPr lang="en-IN" b="1" dirty="0"/>
            </a:b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928670"/>
            <a:ext cx="3357587" cy="351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442913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dirty="0">
                <a:solidFill>
                  <a:srgbClr val="0A1AB6"/>
                </a:solidFill>
              </a:rPr>
              <a:t>The </a:t>
            </a:r>
            <a:r>
              <a:rPr lang="en-IN" b="1" dirty="0">
                <a:solidFill>
                  <a:srgbClr val="0A1AB6"/>
                </a:solidFill>
              </a:rPr>
              <a:t>PDCA</a:t>
            </a:r>
            <a:r>
              <a:rPr lang="en-IN" dirty="0">
                <a:solidFill>
                  <a:srgbClr val="0A1AB6"/>
                </a:solidFill>
              </a:rPr>
              <a:t> model is a Methodological approach to problem solving with an stress on assessing Feedback to improve quality of goods and services.</a:t>
            </a:r>
          </a:p>
          <a:p>
            <a:pPr algn="just"/>
            <a:endParaRPr lang="en-US" dirty="0">
              <a:solidFill>
                <a:srgbClr val="0A1AB6"/>
              </a:solidFill>
            </a:endParaRPr>
          </a:p>
          <a:p>
            <a:pPr algn="just">
              <a:buFont typeface="Wingdings" pitchFamily="2" charset="2"/>
              <a:buChar char="Ø"/>
            </a:pPr>
            <a:r>
              <a:rPr lang="en-IN" dirty="0">
                <a:solidFill>
                  <a:srgbClr val="0A1AB6"/>
                </a:solidFill>
              </a:rPr>
              <a:t> Rotating Circles representing the Iterative and Systematic Movements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r="1855"/>
          <a:stretch>
            <a:fillRect/>
          </a:stretch>
        </p:blipFill>
        <p:spPr bwMode="auto">
          <a:xfrm>
            <a:off x="4500562" y="1071546"/>
            <a:ext cx="445241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857752" y="4071942"/>
            <a:ext cx="4286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rgbClr val="0A1AB6"/>
                </a:solidFill>
              </a:rPr>
              <a:t>PDCA can be used as a problem solving approach and it is coined to </a:t>
            </a:r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Dr. W. Edwards Deming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r="2778"/>
          <a:stretch>
            <a:fillRect/>
          </a:stretch>
        </p:blipFill>
        <p:spPr bwMode="auto">
          <a:xfrm>
            <a:off x="5857884" y="4929198"/>
            <a:ext cx="2714644" cy="174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71414"/>
            <a:ext cx="8543956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Software Process Framework Activities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00372"/>
            <a:ext cx="3071835" cy="355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46"/>
            <a:ext cx="850469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3" y="3143248"/>
            <a:ext cx="4855011" cy="325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8581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Communication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28670"/>
            <a:ext cx="8858312" cy="5786478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A1AB6"/>
                </a:solidFill>
              </a:rPr>
              <a:t>Listen</a:t>
            </a:r>
          </a:p>
          <a:p>
            <a:r>
              <a:rPr lang="en-IN" dirty="0">
                <a:solidFill>
                  <a:srgbClr val="0A1AB6"/>
                </a:solidFill>
              </a:rPr>
              <a:t>Prepare before you communicate</a:t>
            </a:r>
          </a:p>
          <a:p>
            <a:r>
              <a:rPr lang="en-IN" dirty="0">
                <a:solidFill>
                  <a:srgbClr val="0A1AB6"/>
                </a:solidFill>
              </a:rPr>
              <a:t>Facilitate the communication </a:t>
            </a:r>
          </a:p>
          <a:p>
            <a:r>
              <a:rPr lang="en-IN" dirty="0">
                <a:solidFill>
                  <a:srgbClr val="0A1AB6"/>
                </a:solidFill>
              </a:rPr>
              <a:t>Face-to-Face is best </a:t>
            </a:r>
          </a:p>
          <a:p>
            <a:r>
              <a:rPr lang="en-IN" dirty="0">
                <a:solidFill>
                  <a:srgbClr val="0A1AB6"/>
                </a:solidFill>
              </a:rPr>
              <a:t>Take Notes and Document Decisions </a:t>
            </a:r>
          </a:p>
          <a:p>
            <a:r>
              <a:rPr lang="en-IN" dirty="0">
                <a:solidFill>
                  <a:srgbClr val="0A1AB6"/>
                </a:solidFill>
              </a:rPr>
              <a:t> Collaborate with the customer</a:t>
            </a:r>
          </a:p>
          <a:p>
            <a:r>
              <a:rPr lang="en-IN" dirty="0"/>
              <a:t> </a:t>
            </a:r>
            <a:r>
              <a:rPr lang="en-IN" dirty="0">
                <a:solidFill>
                  <a:srgbClr val="0A1AB6"/>
                </a:solidFill>
              </a:rPr>
              <a:t>Stay focused </a:t>
            </a:r>
            <a:r>
              <a:rPr lang="en-IN" dirty="0"/>
              <a:t>(modularize your discussion)</a:t>
            </a:r>
          </a:p>
          <a:p>
            <a:r>
              <a:rPr lang="en-IN" dirty="0">
                <a:solidFill>
                  <a:srgbClr val="0A1AB6"/>
                </a:solidFill>
              </a:rPr>
              <a:t>Draw pictures when things are unclear </a:t>
            </a:r>
          </a:p>
          <a:p>
            <a:r>
              <a:rPr lang="en-IN" dirty="0"/>
              <a:t> </a:t>
            </a:r>
            <a:r>
              <a:rPr lang="en-IN" dirty="0">
                <a:solidFill>
                  <a:srgbClr val="0A1AB6"/>
                </a:solidFill>
              </a:rPr>
              <a:t>Move on </a:t>
            </a:r>
            <a:r>
              <a:rPr lang="en-IN" dirty="0"/>
              <a:t>… (when agreed, disagreed, or unclear)</a:t>
            </a:r>
          </a:p>
          <a:p>
            <a:r>
              <a:rPr lang="en-IN" dirty="0">
                <a:solidFill>
                  <a:srgbClr val="0A1AB6"/>
                </a:solidFill>
              </a:rPr>
              <a:t>Negotiation works best when both parties win.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282" y="500043"/>
            <a:ext cx="8715436" cy="92869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Software Process Model / SDLC Models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282" y="1428736"/>
            <a:ext cx="8786874" cy="528641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</a:rPr>
              <a:t>Each </a:t>
            </a:r>
            <a:r>
              <a:rPr lang="en-IN" sz="2800" b="1" dirty="0">
                <a:solidFill>
                  <a:schemeClr val="tx1"/>
                </a:solidFill>
              </a:rPr>
              <a:t>Process Model</a:t>
            </a:r>
            <a:r>
              <a:rPr lang="en-IN" sz="2800" dirty="0">
                <a:solidFill>
                  <a:schemeClr val="tx1"/>
                </a:solidFill>
              </a:rPr>
              <a:t> follows a </a:t>
            </a:r>
            <a:r>
              <a:rPr lang="en-IN" sz="2800" b="1" dirty="0">
                <a:solidFill>
                  <a:srgbClr val="0A1AB6"/>
                </a:solidFill>
              </a:rPr>
              <a:t>Series of Steps </a:t>
            </a:r>
            <a:r>
              <a:rPr lang="en-IN" sz="2800" dirty="0">
                <a:solidFill>
                  <a:schemeClr val="tx1"/>
                </a:solidFill>
              </a:rPr>
              <a:t>unique to its type to ensure success in the </a:t>
            </a:r>
            <a:r>
              <a:rPr lang="en-IN" sz="2800" b="1" dirty="0">
                <a:solidFill>
                  <a:schemeClr val="tx1"/>
                </a:solidFill>
              </a:rPr>
              <a:t>process</a:t>
            </a:r>
            <a:r>
              <a:rPr lang="en-IN" sz="2800" dirty="0">
                <a:solidFill>
                  <a:schemeClr val="tx1"/>
                </a:solidFill>
              </a:rPr>
              <a:t> of </a:t>
            </a:r>
            <a:r>
              <a:rPr lang="en-IN" sz="2800" b="1" dirty="0">
                <a:solidFill>
                  <a:schemeClr val="tx1"/>
                </a:solidFill>
              </a:rPr>
              <a:t>software development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</a:rPr>
              <a:t>There are </a:t>
            </a:r>
            <a:r>
              <a:rPr lang="en-IN" sz="2800" dirty="0">
                <a:solidFill>
                  <a:srgbClr val="0A1AB6"/>
                </a:solidFill>
              </a:rPr>
              <a:t>many development life cycle models </a:t>
            </a:r>
            <a:r>
              <a:rPr lang="en-IN" sz="2800" dirty="0">
                <a:solidFill>
                  <a:schemeClr val="tx1"/>
                </a:solidFill>
              </a:rPr>
              <a:t>that have been developed in order to achieve </a:t>
            </a:r>
            <a:r>
              <a:rPr lang="en-IN" sz="2800" dirty="0">
                <a:solidFill>
                  <a:srgbClr val="0A1AB6"/>
                </a:solidFill>
              </a:rPr>
              <a:t>different required objectives</a:t>
            </a:r>
          </a:p>
          <a:p>
            <a:pPr marL="16129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A1AB6"/>
                </a:solidFill>
              </a:rPr>
              <a:t> 	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Waterfall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Incremental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Iterative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Prototype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RAD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Spiral Model</a:t>
            </a:r>
          </a:p>
          <a:p>
            <a:pPr marL="1612900" algn="l">
              <a:buFont typeface="Arial" pitchFamily="34" charset="0"/>
              <a:buChar char="•"/>
            </a:pP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	V Model</a:t>
            </a:r>
          </a:p>
          <a:p>
            <a:endParaRPr lang="en-IN" sz="2800" dirty="0"/>
          </a:p>
          <a:p>
            <a:pPr algn="just"/>
            <a:endParaRPr lang="en-IN" sz="2800" dirty="0">
              <a:solidFill>
                <a:srgbClr val="0A1AB6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52" y="214291"/>
            <a:ext cx="714348" cy="72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Life Cycle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41400"/>
            <a:ext cx="8786874" cy="5530872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>
                <a:solidFill>
                  <a:srgbClr val="0A1AB6"/>
                </a:solidFill>
              </a:rPr>
              <a:t>Different Life Cycle Models </a:t>
            </a:r>
            <a:r>
              <a:rPr lang="en-US" dirty="0"/>
              <a:t>may </a:t>
            </a:r>
            <a:r>
              <a:rPr lang="en-US" dirty="0">
                <a:solidFill>
                  <a:srgbClr val="0A1AB6"/>
                </a:solidFill>
              </a:rPr>
              <a:t>map the basic Development Activities </a:t>
            </a:r>
            <a:r>
              <a:rPr lang="en-US" dirty="0"/>
              <a:t>to phases in different ways. 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rgbClr val="0A1AB6"/>
                </a:solidFill>
              </a:rPr>
              <a:t>No matter which life cycle model is followed</a:t>
            </a:r>
            <a:r>
              <a:rPr lang="en-US" dirty="0"/>
              <a:t>, the basic activities are </a:t>
            </a:r>
            <a:r>
              <a:rPr lang="en-US" dirty="0">
                <a:solidFill>
                  <a:srgbClr val="0A1AB6"/>
                </a:solidFill>
              </a:rPr>
              <a:t>included in all life cycle models </a:t>
            </a:r>
            <a:r>
              <a:rPr lang="en-US" dirty="0"/>
              <a:t>though the activities may be carried out in different orders in different life cycle models.</a:t>
            </a:r>
          </a:p>
          <a:p>
            <a:pPr algn="just">
              <a:buNone/>
            </a:pPr>
            <a:endParaRPr lang="en-US" dirty="0"/>
          </a:p>
          <a:p>
            <a:pPr algn="just"/>
            <a:r>
              <a:rPr lang="en-US" dirty="0"/>
              <a:t>The Development Team </a:t>
            </a:r>
            <a:r>
              <a:rPr lang="en-US" dirty="0">
                <a:solidFill>
                  <a:srgbClr val="0A1AB6"/>
                </a:solidFill>
              </a:rPr>
              <a:t>must identify </a:t>
            </a:r>
            <a:r>
              <a:rPr lang="en-US" dirty="0"/>
              <a:t>a </a:t>
            </a:r>
            <a:r>
              <a:rPr lang="en-US" dirty="0">
                <a:solidFill>
                  <a:srgbClr val="0A1AB6"/>
                </a:solidFill>
              </a:rPr>
              <a:t>suitable Life Cycle Model</a:t>
            </a:r>
            <a:r>
              <a:rPr lang="en-US" dirty="0"/>
              <a:t> for the particular project and then </a:t>
            </a:r>
            <a:r>
              <a:rPr lang="en-US" dirty="0">
                <a:solidFill>
                  <a:srgbClr val="0A1AB6"/>
                </a:solidFill>
              </a:rPr>
              <a:t>adhere to it</a:t>
            </a:r>
            <a:r>
              <a:rPr lang="en-US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419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Need for a Software Life Cycle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38169"/>
            <a:ext cx="8863074" cy="5905541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US" sz="5100" dirty="0"/>
              <a:t>Without using of a particular life cycle model the development of a software product would not be in a </a:t>
            </a:r>
            <a:r>
              <a:rPr lang="en-US" sz="5100" dirty="0">
                <a:solidFill>
                  <a:srgbClr val="0A1AB6"/>
                </a:solidFill>
              </a:rPr>
              <a:t>Systematic and Disciplined Manner</a:t>
            </a:r>
            <a:r>
              <a:rPr lang="en-US" sz="5100" dirty="0"/>
              <a:t>. When a software product is being developed by a team there must be a clear understanding among team members about when and what to do. Otherwise it would lead to chaos and project failure. </a:t>
            </a:r>
          </a:p>
          <a:p>
            <a:endParaRPr lang="en-US" dirty="0"/>
          </a:p>
          <a:p>
            <a:r>
              <a:rPr lang="en-US" dirty="0"/>
              <a:t>This problem can be illustrated by using an </a:t>
            </a:r>
            <a:r>
              <a:rPr lang="en-US" dirty="0">
                <a:solidFill>
                  <a:srgbClr val="0A1AB6"/>
                </a:solidFill>
              </a:rPr>
              <a:t>Example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sz="5100" dirty="0"/>
              <a:t>Suppose a software development problem is </a:t>
            </a:r>
            <a:r>
              <a:rPr lang="en-US" sz="5100" dirty="0">
                <a:solidFill>
                  <a:srgbClr val="0A1AB6"/>
                </a:solidFill>
              </a:rPr>
              <a:t>divided into several parts </a:t>
            </a:r>
            <a:r>
              <a:rPr lang="en-US" sz="5100" dirty="0"/>
              <a:t>and the </a:t>
            </a:r>
            <a:r>
              <a:rPr lang="en-US" sz="5100" dirty="0">
                <a:solidFill>
                  <a:srgbClr val="0A1AB6"/>
                </a:solidFill>
              </a:rPr>
              <a:t>parts are assigned to the team members</a:t>
            </a:r>
            <a:r>
              <a:rPr lang="en-US" sz="5100" dirty="0"/>
              <a:t>. From then on, suppose the team members are allowed the freedom to develop the parts assigned to them in </a:t>
            </a:r>
            <a:r>
              <a:rPr lang="en-US" sz="5100" dirty="0">
                <a:solidFill>
                  <a:srgbClr val="0A1AB6"/>
                </a:solidFill>
              </a:rPr>
              <a:t>whatever way they like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3400" dirty="0"/>
              <a:t> </a:t>
            </a:r>
            <a:r>
              <a:rPr lang="en-US" sz="5100" dirty="0"/>
              <a:t>It is possible that one member might </a:t>
            </a:r>
            <a:r>
              <a:rPr lang="en-US" sz="5100" dirty="0">
                <a:solidFill>
                  <a:srgbClr val="0A1AB6"/>
                </a:solidFill>
              </a:rPr>
              <a:t>start writing the code </a:t>
            </a:r>
            <a:r>
              <a:rPr lang="en-US" sz="5100" dirty="0"/>
              <a:t>for his part, another might </a:t>
            </a:r>
            <a:r>
              <a:rPr lang="en-US" sz="5100" dirty="0">
                <a:solidFill>
                  <a:srgbClr val="0A1AB6"/>
                </a:solidFill>
              </a:rPr>
              <a:t>decide to prepare the test documents </a:t>
            </a:r>
            <a:r>
              <a:rPr lang="en-US" sz="5100" dirty="0"/>
              <a:t>first, and some other engineer might </a:t>
            </a:r>
            <a:r>
              <a:rPr lang="en-US" sz="5100" dirty="0">
                <a:solidFill>
                  <a:srgbClr val="0A1AB6"/>
                </a:solidFill>
              </a:rPr>
              <a:t>begin with the design phase </a:t>
            </a:r>
            <a:r>
              <a:rPr lang="en-US" sz="5100" dirty="0"/>
              <a:t>of the parts assigned to him.</a:t>
            </a:r>
            <a:endParaRPr lang="en-US" sz="3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28" y="142852"/>
            <a:ext cx="571472" cy="58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786842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cs typeface="Times New Roman" pitchFamily="18" charset="0"/>
              </a:rPr>
              <a:t>SCSA1303  : SOFTWARE ENGINEERING</a:t>
            </a:r>
            <a:b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85902"/>
            <a:ext cx="9144000" cy="5072098"/>
          </a:xfrm>
        </p:spPr>
        <p:txBody>
          <a:bodyPr>
            <a:normAutofit fontScale="92500"/>
          </a:bodyPr>
          <a:lstStyle/>
          <a:p>
            <a:endParaRPr lang="en-US" sz="1300" dirty="0"/>
          </a:p>
          <a:p>
            <a:pPr marL="257175" indent="-257175">
              <a:lnSpc>
                <a:spcPct val="150000"/>
              </a:lnSpc>
            </a:pPr>
            <a:r>
              <a:rPr lang="en-US" sz="36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UNIT 1 : Software Process &amp; Project Management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UNIT 2 : Requirement Analysis &amp; Specifications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UNIT 3 : </a:t>
            </a:r>
            <a:r>
              <a:rPr lang="en-US" sz="3600" b="1">
                <a:solidFill>
                  <a:srgbClr val="0000FF"/>
                </a:solidFill>
                <a:latin typeface="+mj-lt"/>
                <a:cs typeface="Times New Roman" pitchFamily="18" charset="0"/>
              </a:rPr>
              <a:t>Software Design</a:t>
            </a:r>
            <a:endParaRPr lang="en-US" sz="36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UNIT 4 : Testing &amp; Implementation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UNIT 5 : Project Management &amp; Estimation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2660" y="928670"/>
            <a:ext cx="1121340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5738"/>
            <a:ext cx="8229600" cy="419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Need for a Software Life Cycle Model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7158" y="3929066"/>
            <a:ext cx="1500198" cy="642942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Requirement Phase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71736" y="2071678"/>
            <a:ext cx="1643044" cy="642924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>
              <a:buNone/>
            </a:pPr>
            <a:r>
              <a:rPr lang="en-US" b="1" dirty="0">
                <a:solidFill>
                  <a:schemeClr val="tx1"/>
                </a:solidFill>
              </a:rPr>
              <a:t>Design Phase</a:t>
            </a:r>
          </a:p>
        </p:txBody>
      </p:sp>
      <p:sp>
        <p:nvSpPr>
          <p:cNvPr id="7" name="Curved Down Arrow 6"/>
          <p:cNvSpPr/>
          <p:nvPr/>
        </p:nvSpPr>
        <p:spPr>
          <a:xfrm rot="1511604">
            <a:off x="2369379" y="1130466"/>
            <a:ext cx="1443415" cy="7143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5786" y="1214422"/>
            <a:ext cx="1500198" cy="642942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Requirement Phase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00562" y="6072206"/>
            <a:ext cx="1500198" cy="642942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Design Phase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14480" y="4786322"/>
            <a:ext cx="1071570" cy="642942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Exit Criteria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143240" y="5500702"/>
            <a:ext cx="1071570" cy="642942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Entry Criteria</a:t>
            </a:r>
          </a:p>
        </p:txBody>
      </p:sp>
      <p:cxnSp>
        <p:nvCxnSpPr>
          <p:cNvPr id="18" name="Elbow Connector 17"/>
          <p:cNvCxnSpPr/>
          <p:nvPr/>
        </p:nvCxnSpPr>
        <p:spPr>
          <a:xfrm>
            <a:off x="1000100" y="4572008"/>
            <a:ext cx="642942" cy="4286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13" idx="2"/>
            <a:endCxn id="10" idx="1"/>
          </p:cNvCxnSpPr>
          <p:nvPr/>
        </p:nvCxnSpPr>
        <p:spPr>
          <a:xfrm rot="16200000" flipH="1">
            <a:off x="3964777" y="5857891"/>
            <a:ext cx="250033" cy="82153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Bent-Up Arrow 27"/>
          <p:cNvSpPr/>
          <p:nvPr/>
        </p:nvSpPr>
        <p:spPr>
          <a:xfrm flipV="1">
            <a:off x="1714480" y="4214818"/>
            <a:ext cx="3643338" cy="1857388"/>
          </a:xfrm>
          <a:prstGeom prst="bentUpArrow">
            <a:avLst>
              <a:gd name="adj1" fmla="val 3700"/>
              <a:gd name="adj2" fmla="val 11325"/>
              <a:gd name="adj3" fmla="val 18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rot="16200000" flipH="1">
            <a:off x="4107653" y="4107661"/>
            <a:ext cx="357190" cy="2857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 flipV="1">
            <a:off x="4048915" y="4140999"/>
            <a:ext cx="428628" cy="2143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643438" y="1000108"/>
            <a:ext cx="4357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b="1" dirty="0">
                <a:solidFill>
                  <a:srgbClr val="0A1AB6"/>
                </a:solidFill>
              </a:rPr>
              <a:t>Acceptance Criteria Document </a:t>
            </a:r>
            <a:r>
              <a:rPr lang="en-US" dirty="0"/>
              <a:t>refers to a set of Predefined Requirements 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14876" y="1785926"/>
            <a:ext cx="442912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/>
              <a:t> A Software Life Cycle Model </a:t>
            </a:r>
            <a:r>
              <a:rPr lang="en-US" dirty="0">
                <a:solidFill>
                  <a:srgbClr val="0A1AB6"/>
                </a:solidFill>
              </a:rPr>
              <a:t>defines Entry and Exit Criteria for Every Phase</a:t>
            </a:r>
            <a:r>
              <a:rPr lang="en-US" dirty="0"/>
              <a:t>. A phase can start only if its phase-entry criteria have been satisfied. </a:t>
            </a:r>
          </a:p>
          <a:p>
            <a:pPr algn="just"/>
            <a:endParaRPr lang="en-US" sz="1200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 So without software life cycle model the entry and exit criteria for a phase </a:t>
            </a:r>
            <a:r>
              <a:rPr lang="en-US" dirty="0">
                <a:solidFill>
                  <a:srgbClr val="0A1AB6"/>
                </a:solidFill>
              </a:rPr>
              <a:t>cannot be recognized.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14290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9397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WaterFall Model – Traditional Model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2390224"/>
            <a:ext cx="4959809" cy="4110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42844" y="1000108"/>
            <a:ext cx="885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 Waterfall Model is a breakdown of Project Activities </a:t>
            </a:r>
            <a:r>
              <a:rPr lang="en-IN" sz="2400" b="1" dirty="0"/>
              <a:t>into </a:t>
            </a:r>
            <a:r>
              <a:rPr lang="en-IN" sz="2400" b="1" dirty="0">
                <a:solidFill>
                  <a:srgbClr val="0A1AB6"/>
                </a:solidFill>
              </a:rPr>
              <a:t>Linear Sequential Phases</a:t>
            </a:r>
            <a:r>
              <a:rPr lang="en-IN" sz="2400" dirty="0"/>
              <a:t>, where </a:t>
            </a:r>
            <a:r>
              <a:rPr lang="en-IN" sz="2400" dirty="0">
                <a:solidFill>
                  <a:srgbClr val="0A1AB6"/>
                </a:solidFill>
              </a:rPr>
              <a:t>each phase depends </a:t>
            </a:r>
            <a:r>
              <a:rPr lang="en-IN" sz="2400" dirty="0"/>
              <a:t>on the </a:t>
            </a:r>
            <a:r>
              <a:rPr lang="en-IN" sz="2400" dirty="0">
                <a:solidFill>
                  <a:srgbClr val="0A1AB6"/>
                </a:solidFill>
              </a:rPr>
              <a:t>deliverables of the previous phase</a:t>
            </a:r>
            <a:r>
              <a:rPr lang="en-IN" sz="2400" dirty="0"/>
              <a:t> and corresponds to a specialisation of tasks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500305"/>
            <a:ext cx="2786082" cy="186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00960" y="214290"/>
            <a:ext cx="543040" cy="55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Classical  </a:t>
            </a:r>
            <a:r>
              <a:rPr lang="en-US" b="1" dirty="0" err="1">
                <a:solidFill>
                  <a:srgbClr val="C00000"/>
                </a:solidFill>
              </a:rPr>
              <a:t>WaterFall</a:t>
            </a:r>
            <a:r>
              <a:rPr lang="en-US" b="1" dirty="0">
                <a:solidFill>
                  <a:srgbClr val="C00000"/>
                </a:solidFill>
              </a:rPr>
              <a:t>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44546"/>
            <a:ext cx="8858312" cy="577060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First introduced by </a:t>
            </a:r>
            <a:r>
              <a:rPr lang="en-US" dirty="0">
                <a:solidFill>
                  <a:srgbClr val="0A1AB6"/>
                </a:solidFill>
              </a:rPr>
              <a:t>Dr. Winston W. Royce </a:t>
            </a:r>
            <a:r>
              <a:rPr lang="en-US" dirty="0"/>
              <a:t>in a paper published in 1970, the </a:t>
            </a:r>
            <a:r>
              <a:rPr lang="en-US" b="1" dirty="0"/>
              <a:t>waterfall model</a:t>
            </a:r>
            <a:r>
              <a:rPr lang="en-US" dirty="0"/>
              <a:t> is a software </a:t>
            </a:r>
            <a:r>
              <a:rPr lang="en-US" b="1" dirty="0"/>
              <a:t>development process  . </a:t>
            </a:r>
            <a:r>
              <a:rPr lang="en-US" dirty="0" err="1"/>
              <a:t>WaterFall</a:t>
            </a:r>
            <a:r>
              <a:rPr lang="en-US" dirty="0"/>
              <a:t>  Model can be considered to be a </a:t>
            </a:r>
            <a:r>
              <a:rPr lang="en-US" dirty="0">
                <a:solidFill>
                  <a:srgbClr val="0A1AB6"/>
                </a:solidFill>
              </a:rPr>
              <a:t>Theoretical way of developing software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 All other life cycle models are essentially </a:t>
            </a:r>
            <a:r>
              <a:rPr lang="en-US" dirty="0">
                <a:solidFill>
                  <a:srgbClr val="0A1AB6"/>
                </a:solidFill>
              </a:rPr>
              <a:t>derived from the classical waterfall model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classical waterfall model is an idealistic one since it </a:t>
            </a:r>
            <a:r>
              <a:rPr lang="en-US" dirty="0">
                <a:solidFill>
                  <a:srgbClr val="0A1AB6"/>
                </a:solidFill>
              </a:rPr>
              <a:t>assumes that no development error </a:t>
            </a:r>
            <a:r>
              <a:rPr lang="en-US" dirty="0"/>
              <a:t>is ever committed by the engineers during any of the lifecycle phases.</a:t>
            </a:r>
          </a:p>
          <a:p>
            <a:pPr algn="just"/>
            <a:r>
              <a:rPr lang="en-US" dirty="0"/>
              <a:t>In practical development environments, the engineers </a:t>
            </a:r>
            <a:r>
              <a:rPr lang="en-US" dirty="0">
                <a:solidFill>
                  <a:srgbClr val="0A1AB6"/>
                </a:solidFill>
              </a:rPr>
              <a:t>do commit a large number of errors </a:t>
            </a:r>
            <a:r>
              <a:rPr lang="en-US" dirty="0"/>
              <a:t>in almost every phase of the life cycle.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14290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858312" cy="58259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Modern </a:t>
            </a:r>
            <a:r>
              <a:rPr lang="en-US" sz="3200" b="1" dirty="0" err="1">
                <a:solidFill>
                  <a:srgbClr val="C00000"/>
                </a:solidFill>
              </a:rPr>
              <a:t>WaterFall</a:t>
            </a:r>
            <a:r>
              <a:rPr lang="en-US" sz="3200" b="1" dirty="0">
                <a:solidFill>
                  <a:srgbClr val="C00000"/>
                </a:solidFill>
              </a:rPr>
              <a:t> Model / </a:t>
            </a:r>
            <a:r>
              <a:rPr lang="en-US" sz="3200" b="1" dirty="0" err="1">
                <a:solidFill>
                  <a:srgbClr val="C00000"/>
                </a:solidFill>
              </a:rPr>
              <a:t>FeedBack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WaterFall</a:t>
            </a:r>
            <a:r>
              <a:rPr lang="en-US" sz="3200" b="1" dirty="0">
                <a:solidFill>
                  <a:srgbClr val="C00000"/>
                </a:solidFill>
              </a:rPr>
              <a:t> Model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8001056" cy="489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500042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500066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600" b="1" dirty="0">
                <a:solidFill>
                  <a:srgbClr val="C00000"/>
                </a:solidFill>
              </a:rPr>
              <a:t>WHEN TO USE THE WATERFALL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14356"/>
            <a:ext cx="8858312" cy="6000792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This model is used only when the </a:t>
            </a:r>
            <a:r>
              <a:rPr lang="en-US" sz="2800" dirty="0">
                <a:solidFill>
                  <a:srgbClr val="0A1AB6"/>
                </a:solidFill>
              </a:rPr>
              <a:t>Requirements are very well known, clear and fixed</a:t>
            </a:r>
            <a:r>
              <a:rPr lang="en-US" sz="2400" dirty="0"/>
              <a:t>.</a:t>
            </a:r>
          </a:p>
          <a:p>
            <a:pPr algn="just"/>
            <a:endParaRPr lang="en-US" sz="1050" dirty="0"/>
          </a:p>
          <a:p>
            <a:pPr algn="just"/>
            <a:r>
              <a:rPr lang="en-US" sz="2800" dirty="0"/>
              <a:t>Product Definition is stable and technology is understood</a:t>
            </a:r>
            <a:r>
              <a:rPr lang="en-US" sz="2400" dirty="0"/>
              <a:t>.</a:t>
            </a:r>
          </a:p>
          <a:p>
            <a:pPr algn="just"/>
            <a:endParaRPr lang="en-US" sz="1000" dirty="0"/>
          </a:p>
          <a:p>
            <a:pPr algn="just"/>
            <a:r>
              <a:rPr lang="en-US" sz="2800" dirty="0"/>
              <a:t>The </a:t>
            </a:r>
            <a:r>
              <a:rPr lang="en-US" sz="2800" dirty="0">
                <a:solidFill>
                  <a:srgbClr val="0A1AB6"/>
                </a:solidFill>
              </a:rPr>
              <a:t>project duration is long</a:t>
            </a:r>
            <a:r>
              <a:rPr lang="en-US" sz="2800" dirty="0"/>
              <a:t>.</a:t>
            </a:r>
          </a:p>
          <a:p>
            <a:pPr algn="just"/>
            <a:endParaRPr lang="en-US" sz="700" dirty="0"/>
          </a:p>
          <a:p>
            <a:pPr algn="just"/>
            <a:r>
              <a:rPr lang="en-US" sz="2800" dirty="0"/>
              <a:t>In Waterfall model, very </a:t>
            </a:r>
            <a:r>
              <a:rPr lang="en-US" sz="2800" dirty="0">
                <a:solidFill>
                  <a:srgbClr val="0A1AB6"/>
                </a:solidFill>
              </a:rPr>
              <a:t>less customer interaction </a:t>
            </a:r>
            <a:r>
              <a:rPr lang="en-US" sz="2800" dirty="0"/>
              <a:t>is involved during the development of the product</a:t>
            </a:r>
            <a:r>
              <a:rPr lang="en-US" sz="2400" dirty="0"/>
              <a:t>.</a:t>
            </a:r>
          </a:p>
          <a:p>
            <a:pPr algn="just"/>
            <a:endParaRPr lang="en-US" sz="1050" dirty="0"/>
          </a:p>
          <a:p>
            <a:pPr algn="just"/>
            <a:r>
              <a:rPr lang="en-US" sz="2800" dirty="0">
                <a:solidFill>
                  <a:srgbClr val="0A1AB6"/>
                </a:solidFill>
              </a:rPr>
              <a:t>Only when  </a:t>
            </a:r>
            <a:r>
              <a:rPr lang="en-US" sz="2800" dirty="0"/>
              <a:t>the product is </a:t>
            </a:r>
            <a:r>
              <a:rPr lang="en-US" sz="2800" dirty="0">
                <a:solidFill>
                  <a:srgbClr val="0A1AB6"/>
                </a:solidFill>
              </a:rPr>
              <a:t>ready</a:t>
            </a:r>
            <a:r>
              <a:rPr lang="en-US" sz="2800" dirty="0"/>
              <a:t> then only it can be </a:t>
            </a:r>
            <a:r>
              <a:rPr lang="en-US" sz="2800" dirty="0">
                <a:solidFill>
                  <a:srgbClr val="0A1AB6"/>
                </a:solidFill>
              </a:rPr>
              <a:t>demonstrated to the end users</a:t>
            </a:r>
            <a:r>
              <a:rPr lang="en-US" sz="2400" dirty="0"/>
              <a:t>.</a:t>
            </a:r>
          </a:p>
          <a:p>
            <a:pPr algn="just"/>
            <a:endParaRPr lang="en-US" sz="1050" dirty="0"/>
          </a:p>
          <a:p>
            <a:pPr algn="just"/>
            <a:r>
              <a:rPr lang="en-US" sz="2400" dirty="0"/>
              <a:t>Once the product is developed and if </a:t>
            </a:r>
            <a:r>
              <a:rPr lang="en-US" sz="2400" dirty="0">
                <a:solidFill>
                  <a:srgbClr val="0A1AB6"/>
                </a:solidFill>
              </a:rPr>
              <a:t>any failure occurs </a:t>
            </a:r>
            <a:r>
              <a:rPr lang="en-US" sz="2400" dirty="0"/>
              <a:t>then the </a:t>
            </a:r>
            <a:r>
              <a:rPr lang="en-US" sz="2400" dirty="0">
                <a:solidFill>
                  <a:srgbClr val="0A1AB6"/>
                </a:solidFill>
              </a:rPr>
              <a:t>cost of fixing such issues are very high</a:t>
            </a:r>
            <a:r>
              <a:rPr lang="en-US" sz="2400" dirty="0"/>
              <a:t>, because we need to update everything from document till the logic.</a:t>
            </a:r>
          </a:p>
          <a:p>
            <a:endParaRPr lang="en-US" sz="100" dirty="0"/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142852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85818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Incremental Model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8563" t="11841" r="4420"/>
          <a:stretch>
            <a:fillRect/>
          </a:stretch>
        </p:blipFill>
        <p:spPr bwMode="auto">
          <a:xfrm>
            <a:off x="785786" y="785795"/>
            <a:ext cx="799690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5309258"/>
            <a:ext cx="87868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2000" dirty="0"/>
              <a:t>In Incremental Model the </a:t>
            </a:r>
            <a:r>
              <a:rPr lang="en-US" sz="2000" dirty="0">
                <a:solidFill>
                  <a:srgbClr val="0A1AB6"/>
                </a:solidFill>
              </a:rPr>
              <a:t>whole requirement is divided into various Modules</a:t>
            </a:r>
            <a:r>
              <a:rPr lang="en-US" sz="2000" dirty="0"/>
              <a:t>. </a:t>
            </a:r>
          </a:p>
          <a:p>
            <a:pPr>
              <a:buFontTx/>
              <a:buChar char="-"/>
            </a:pPr>
            <a:r>
              <a:rPr lang="en-US" sz="2000" dirty="0"/>
              <a:t>Multiple development cycles take place here, making the life cycle a “multi-waterfall” cycle.</a:t>
            </a:r>
          </a:p>
          <a:p>
            <a:r>
              <a:rPr lang="en-US" sz="2000" dirty="0"/>
              <a:t>-Cycles are divided up into smaller, more easily managed modules.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Incremental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5721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An Incremental Model </a:t>
            </a:r>
            <a:r>
              <a:rPr lang="en-US" dirty="0">
                <a:solidFill>
                  <a:srgbClr val="0A1AB6"/>
                </a:solidFill>
              </a:rPr>
              <a:t>combines the elements </a:t>
            </a:r>
            <a:r>
              <a:rPr lang="en-US" dirty="0"/>
              <a:t>of the </a:t>
            </a:r>
            <a:r>
              <a:rPr lang="en-US" dirty="0">
                <a:solidFill>
                  <a:srgbClr val="0A1AB6"/>
                </a:solidFill>
              </a:rPr>
              <a:t>waterfall model in an iterative manner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delivers a </a:t>
            </a:r>
            <a:r>
              <a:rPr lang="en-US" dirty="0">
                <a:solidFill>
                  <a:srgbClr val="0A1AB6"/>
                </a:solidFill>
              </a:rPr>
              <a:t>series of releases </a:t>
            </a:r>
            <a:r>
              <a:rPr lang="en-US" dirty="0"/>
              <a:t>called “</a:t>
            </a:r>
            <a:r>
              <a:rPr lang="en-US" dirty="0">
                <a:solidFill>
                  <a:srgbClr val="0A1AB6"/>
                </a:solidFill>
              </a:rPr>
              <a:t>increments</a:t>
            </a:r>
            <a:r>
              <a:rPr lang="en-US" dirty="0"/>
              <a:t>” that provide progressively more functionality for the client as each increment is delivered.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 Waterfall model is repeatedly applied in each increment.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57150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Incremental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03246"/>
            <a:ext cx="8786874" cy="5964254"/>
          </a:xfrm>
        </p:spPr>
        <p:txBody>
          <a:bodyPr>
            <a:normAutofit/>
          </a:bodyPr>
          <a:lstStyle/>
          <a:p>
            <a:pPr algn="just"/>
            <a:r>
              <a:rPr lang="en-US" sz="3100" dirty="0">
                <a:solidFill>
                  <a:srgbClr val="0A1AB6"/>
                </a:solidFill>
              </a:rPr>
              <a:t>A working version of software is produced during the first module</a:t>
            </a:r>
            <a:r>
              <a:rPr lang="en-US" sz="3100" dirty="0"/>
              <a:t>, so you have working software early on during the software life cycle</a:t>
            </a:r>
            <a:r>
              <a:rPr lang="en-US" dirty="0"/>
              <a:t>.</a:t>
            </a:r>
          </a:p>
          <a:p>
            <a:endParaRPr lang="en-US" sz="100" dirty="0"/>
          </a:p>
          <a:p>
            <a:pPr algn="just"/>
            <a:r>
              <a:rPr lang="en-US" dirty="0"/>
              <a:t> </a:t>
            </a:r>
            <a:r>
              <a:rPr lang="en-US" sz="3100" dirty="0"/>
              <a:t>Each subsequent release of the module </a:t>
            </a:r>
            <a:r>
              <a:rPr lang="en-US" sz="3100" dirty="0">
                <a:solidFill>
                  <a:srgbClr val="0A1AB6"/>
                </a:solidFill>
              </a:rPr>
              <a:t>adds function to the previous release</a:t>
            </a:r>
            <a:r>
              <a:rPr lang="en-US" sz="3100" dirty="0"/>
              <a:t>. The process continues till the complete system is achieved</a:t>
            </a:r>
            <a:r>
              <a:rPr lang="en-US" dirty="0"/>
              <a:t>.</a:t>
            </a:r>
          </a:p>
          <a:p>
            <a:pPr algn="just"/>
            <a:endParaRPr lang="en-US" sz="500" dirty="0"/>
          </a:p>
          <a:p>
            <a:pPr algn="just"/>
            <a:r>
              <a:rPr lang="en-US" sz="3100" dirty="0"/>
              <a:t>The </a:t>
            </a:r>
            <a:r>
              <a:rPr lang="en-US" sz="3100" dirty="0">
                <a:solidFill>
                  <a:srgbClr val="0A1AB6"/>
                </a:solidFill>
              </a:rPr>
              <a:t>product is defined as finished </a:t>
            </a:r>
            <a:r>
              <a:rPr lang="en-US" sz="3100" dirty="0"/>
              <a:t>when it </a:t>
            </a:r>
            <a:r>
              <a:rPr lang="en-US" sz="3100" dirty="0">
                <a:solidFill>
                  <a:srgbClr val="0A1AB6"/>
                </a:solidFill>
              </a:rPr>
              <a:t>satisfies all of its requirements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7426" y="4286256"/>
            <a:ext cx="4506574" cy="242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76" y="0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66652"/>
            <a:ext cx="8229600" cy="5762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Increment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56"/>
            <a:ext cx="8786874" cy="600079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A1AB6"/>
                </a:solidFill>
              </a:rPr>
              <a:t>First increment </a:t>
            </a:r>
            <a:r>
              <a:rPr lang="en-US" dirty="0"/>
              <a:t>is often a </a:t>
            </a:r>
            <a:r>
              <a:rPr lang="en-US" dirty="0">
                <a:solidFill>
                  <a:srgbClr val="0A1AB6"/>
                </a:solidFill>
              </a:rPr>
              <a:t>core product</a:t>
            </a:r>
            <a:r>
              <a:rPr lang="en-US" dirty="0"/>
              <a:t> where the necessary requirements are addressed, and the extra features are added in the next increments. </a:t>
            </a:r>
          </a:p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A1AB6"/>
                </a:solidFill>
              </a:rPr>
              <a:t>core product </a:t>
            </a:r>
            <a:r>
              <a:rPr lang="en-US" dirty="0"/>
              <a:t>is </a:t>
            </a:r>
            <a:r>
              <a:rPr lang="en-US" dirty="0">
                <a:solidFill>
                  <a:srgbClr val="0A1AB6"/>
                </a:solidFill>
              </a:rPr>
              <a:t>used and evaluated </a:t>
            </a:r>
            <a:r>
              <a:rPr lang="en-US" dirty="0"/>
              <a:t>by the client. </a:t>
            </a:r>
          </a:p>
          <a:p>
            <a:pPr algn="just"/>
            <a:r>
              <a:rPr lang="en-US" dirty="0"/>
              <a:t>Once the customer assesses the core product, there is </a:t>
            </a:r>
            <a:r>
              <a:rPr lang="en-US" dirty="0">
                <a:solidFill>
                  <a:srgbClr val="0A1AB6"/>
                </a:solidFill>
              </a:rPr>
              <a:t>plan development </a:t>
            </a:r>
            <a:r>
              <a:rPr lang="en-US" dirty="0"/>
              <a:t>for the </a:t>
            </a:r>
            <a:r>
              <a:rPr lang="en-US" dirty="0">
                <a:solidFill>
                  <a:srgbClr val="0A1AB6"/>
                </a:solidFill>
              </a:rPr>
              <a:t>next increment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Thus, in every increment, the </a:t>
            </a:r>
            <a:r>
              <a:rPr lang="en-US" dirty="0">
                <a:solidFill>
                  <a:srgbClr val="0A1AB6"/>
                </a:solidFill>
              </a:rPr>
              <a:t>needs of the client </a:t>
            </a:r>
            <a:r>
              <a:rPr lang="en-US" dirty="0"/>
              <a:t>are kept in mind, and more </a:t>
            </a:r>
            <a:r>
              <a:rPr lang="en-US" dirty="0">
                <a:solidFill>
                  <a:srgbClr val="0A1AB6"/>
                </a:solidFill>
              </a:rPr>
              <a:t>features and functions </a:t>
            </a:r>
            <a:r>
              <a:rPr lang="en-US" dirty="0"/>
              <a:t>are added, and the </a:t>
            </a:r>
            <a:r>
              <a:rPr lang="en-US" dirty="0">
                <a:solidFill>
                  <a:srgbClr val="0A1AB6"/>
                </a:solidFill>
              </a:rPr>
              <a:t>core product is updated</a:t>
            </a:r>
            <a:r>
              <a:rPr lang="en-US" dirty="0"/>
              <a:t>. This process continues until the complete product is produced.</a:t>
            </a:r>
          </a:p>
          <a:p>
            <a:pPr algn="just"/>
            <a:r>
              <a:rPr lang="en-US" dirty="0"/>
              <a:t>The increments earlier to the main increment is called as “</a:t>
            </a:r>
            <a:r>
              <a:rPr lang="en-US" u="sng" dirty="0">
                <a:hlinkClick r:id="rId2" tooltip="Meaning Of Stripped Dow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stripped down</a:t>
            </a:r>
            <a:r>
              <a:rPr lang="en-US" dirty="0"/>
              <a:t>” versions of the final product. These increases form a base for customer evaluation. On this basis, the client can suggest new requirements if required.</a:t>
            </a:r>
            <a:endParaRPr lang="en-IN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29652" y="214290"/>
            <a:ext cx="560669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br>
              <a:rPr lang="en-US" sz="3600" dirty="0"/>
            </a:br>
            <a:r>
              <a:rPr lang="en-US" sz="3600" b="1" dirty="0">
                <a:solidFill>
                  <a:srgbClr val="C00000"/>
                </a:solidFill>
              </a:rPr>
              <a:t>WHEN TO USE THE INCREMENTAL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81046"/>
            <a:ext cx="8786874" cy="576266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This model can be used when the </a:t>
            </a:r>
            <a:r>
              <a:rPr lang="en-US" dirty="0">
                <a:solidFill>
                  <a:srgbClr val="0A1AB6"/>
                </a:solidFill>
              </a:rPr>
              <a:t>requirements</a:t>
            </a:r>
            <a:r>
              <a:rPr lang="en-US" dirty="0"/>
              <a:t> of the complete system are </a:t>
            </a:r>
            <a:r>
              <a:rPr lang="en-US" dirty="0">
                <a:solidFill>
                  <a:srgbClr val="0A1AB6"/>
                </a:solidFill>
              </a:rPr>
              <a:t>clearly defined and understood</a:t>
            </a:r>
            <a:r>
              <a:rPr lang="en-US" dirty="0"/>
              <a:t>.</a:t>
            </a:r>
          </a:p>
          <a:p>
            <a:pPr algn="just"/>
            <a:endParaRPr lang="en-US" sz="1200" dirty="0"/>
          </a:p>
          <a:p>
            <a:pPr algn="just"/>
            <a:r>
              <a:rPr lang="en-US" dirty="0"/>
              <a:t>Major requirements must be defined, however, some </a:t>
            </a:r>
            <a:r>
              <a:rPr lang="en-US" dirty="0">
                <a:solidFill>
                  <a:srgbClr val="0A1AB6"/>
                </a:solidFill>
              </a:rPr>
              <a:t>details can evolve with time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There is a need to </a:t>
            </a:r>
            <a:r>
              <a:rPr lang="en-US" dirty="0">
                <a:solidFill>
                  <a:srgbClr val="0A1AB6"/>
                </a:solidFill>
              </a:rPr>
              <a:t>get a product to the market early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 new technology is being used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Resources with </a:t>
            </a:r>
            <a:r>
              <a:rPr lang="en-US" dirty="0">
                <a:solidFill>
                  <a:srgbClr val="0A1AB6"/>
                </a:solidFill>
              </a:rPr>
              <a:t>needed skill set </a:t>
            </a:r>
            <a:r>
              <a:rPr lang="en-US" dirty="0"/>
              <a:t>are </a:t>
            </a:r>
            <a:r>
              <a:rPr lang="en-US" dirty="0">
                <a:solidFill>
                  <a:srgbClr val="0A1AB6"/>
                </a:solidFill>
              </a:rPr>
              <a:t>not available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0584" y="285729"/>
            <a:ext cx="560669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329642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Software Engineering Course</a:t>
            </a:r>
            <a:r>
              <a:rPr lang="en-US" sz="1800" b="1" dirty="0">
                <a:solidFill>
                  <a:srgbClr val="C00000"/>
                </a:solidFill>
              </a:rPr>
              <a:t>  </a:t>
            </a:r>
            <a:r>
              <a:rPr lang="en-US" b="1" dirty="0">
                <a:solidFill>
                  <a:srgbClr val="C00000"/>
                </a:solidFill>
              </a:rPr>
              <a:t>Objective ( CO)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5257800"/>
          </a:xfrm>
        </p:spPr>
        <p:txBody>
          <a:bodyPr>
            <a:normAutofit lnSpcReduction="10000"/>
          </a:bodyPr>
          <a:lstStyle/>
          <a:p>
            <a:endParaRPr lang="en-US" sz="300" dirty="0"/>
          </a:p>
          <a:p>
            <a:pPr algn="just"/>
            <a:r>
              <a:rPr lang="en-US" dirty="0">
                <a:solidFill>
                  <a:srgbClr val="0A1AB6"/>
                </a:solidFill>
              </a:rPr>
              <a:t>Software Process Models and Compare their Applicability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Identify the Key Activities in Managing a Software Project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Concepts of Requirements Engineering and Analysis Modelling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Apply Systematic Procedure for Software Design and Deployment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Compare and Contrast the Various Testing and Maintenance Activities</a:t>
            </a:r>
            <a:endParaRPr lang="en-IN" dirty="0">
              <a:solidFill>
                <a:srgbClr val="0A1AB6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09830" y="214291"/>
            <a:ext cx="119142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921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Iterative Model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5984" y="785794"/>
            <a:ext cx="6648032" cy="318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5400" y="4194532"/>
            <a:ext cx="50006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</a:rPr>
              <a:t>5 </a:t>
            </a:r>
            <a:r>
              <a:rPr lang="en-IN" sz="2400" b="1" dirty="0">
                <a:solidFill>
                  <a:srgbClr val="C00000"/>
                </a:solidFill>
              </a:rPr>
              <a:t>Cycles of the Iterative Model of </a:t>
            </a:r>
            <a:r>
              <a:rPr lang="en-IN" sz="2000" b="1" dirty="0">
                <a:solidFill>
                  <a:srgbClr val="C00000"/>
                </a:solidFill>
              </a:rPr>
              <a:t>SDLC</a:t>
            </a:r>
          </a:p>
          <a:p>
            <a:pPr lvl="1">
              <a:buFont typeface="Wingdings" pitchFamily="2" charset="2"/>
              <a:buChar char="Ø"/>
            </a:pPr>
            <a:r>
              <a:rPr lang="en-IN" b="1" dirty="0"/>
              <a:t>   </a:t>
            </a:r>
            <a:r>
              <a:rPr lang="en-IN" sz="2400" b="1" dirty="0">
                <a:solidFill>
                  <a:srgbClr val="0A1AB6"/>
                </a:solidFill>
              </a:rPr>
              <a:t>Planning and Requirements</a:t>
            </a:r>
          </a:p>
          <a:p>
            <a:pPr lvl="1">
              <a:buFont typeface="Wingdings" pitchFamily="2" charset="2"/>
              <a:buChar char="Ø"/>
            </a:pPr>
            <a:r>
              <a:rPr lang="en-IN" sz="2400" b="1" dirty="0">
                <a:solidFill>
                  <a:srgbClr val="0A1AB6"/>
                </a:solidFill>
              </a:rPr>
              <a:t>  Analysis and Design</a:t>
            </a:r>
          </a:p>
          <a:p>
            <a:pPr lvl="1">
              <a:buFont typeface="Wingdings" pitchFamily="2" charset="2"/>
              <a:buChar char="Ø"/>
            </a:pPr>
            <a:r>
              <a:rPr lang="en-IN" sz="2400" b="1" dirty="0">
                <a:solidFill>
                  <a:srgbClr val="0A1AB6"/>
                </a:solidFill>
              </a:rPr>
              <a:t>  Implementation</a:t>
            </a:r>
          </a:p>
          <a:p>
            <a:pPr lvl="1">
              <a:buFont typeface="Wingdings" pitchFamily="2" charset="2"/>
              <a:buChar char="Ø"/>
            </a:pPr>
            <a:r>
              <a:rPr lang="en-IN" sz="2400" b="1" dirty="0">
                <a:solidFill>
                  <a:srgbClr val="0A1AB6"/>
                </a:solidFill>
              </a:rPr>
              <a:t>  Testing</a:t>
            </a:r>
          </a:p>
          <a:p>
            <a:pPr lvl="1">
              <a:buFont typeface="Wingdings" pitchFamily="2" charset="2"/>
              <a:buChar char="Ø"/>
            </a:pPr>
            <a:r>
              <a:rPr lang="en-IN" sz="2400" b="1" dirty="0">
                <a:solidFill>
                  <a:srgbClr val="0A1AB6"/>
                </a:solidFill>
              </a:rPr>
              <a:t>  Evaluation</a:t>
            </a:r>
          </a:p>
          <a:p>
            <a:endParaRPr lang="en-IN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1090" y="142852"/>
            <a:ext cx="490585" cy="50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Spiral Model / Risk Analysis Model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71546"/>
            <a:ext cx="610552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857232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Spiral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74700"/>
            <a:ext cx="8858312" cy="594044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The Spiral Model of Software Development and Evolution represents a </a:t>
            </a:r>
            <a:r>
              <a:rPr lang="en-US" dirty="0">
                <a:solidFill>
                  <a:srgbClr val="0A1AB6"/>
                </a:solidFill>
              </a:rPr>
              <a:t>Risk Driven Approach </a:t>
            </a:r>
            <a:r>
              <a:rPr lang="en-US" dirty="0"/>
              <a:t>to Software Process Analysis and Structuring (Boehm 1987, Boehm et al, 1998).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approach, Developed by </a:t>
            </a:r>
            <a:r>
              <a:rPr lang="en-US" b="1" dirty="0">
                <a:solidFill>
                  <a:srgbClr val="0A1AB6"/>
                </a:solidFill>
              </a:rPr>
              <a:t>Barry Boehm</a:t>
            </a:r>
          </a:p>
          <a:p>
            <a:pPr algn="just"/>
            <a:endParaRPr lang="en-US" b="1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It represents an </a:t>
            </a:r>
            <a:r>
              <a:rPr lang="en-US" dirty="0">
                <a:solidFill>
                  <a:srgbClr val="0A1AB6"/>
                </a:solidFill>
              </a:rPr>
              <a:t>Iterative Development Cycles </a:t>
            </a:r>
            <a:r>
              <a:rPr lang="en-US" dirty="0"/>
              <a:t>as an </a:t>
            </a:r>
            <a:r>
              <a:rPr lang="en-US" dirty="0">
                <a:solidFill>
                  <a:srgbClr val="0A1AB6"/>
                </a:solidFill>
              </a:rPr>
              <a:t>Expanding Spiral</a:t>
            </a:r>
            <a:r>
              <a:rPr lang="en-US" dirty="0"/>
              <a:t>, with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Inner Cycles </a:t>
            </a:r>
            <a:r>
              <a:rPr lang="en-US" dirty="0"/>
              <a:t>denoting </a:t>
            </a:r>
            <a:r>
              <a:rPr lang="en-US" dirty="0">
                <a:solidFill>
                  <a:srgbClr val="0A1AB6"/>
                </a:solidFill>
              </a:rPr>
              <a:t>early system analysis and prototyping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Outer Cycles</a:t>
            </a:r>
            <a:r>
              <a:rPr lang="en-US" dirty="0"/>
              <a:t> denoting the </a:t>
            </a:r>
            <a:r>
              <a:rPr lang="en-US" dirty="0">
                <a:solidFill>
                  <a:srgbClr val="0A1AB6"/>
                </a:solidFill>
              </a:rPr>
              <a:t>classic software life cycle</a:t>
            </a:r>
          </a:p>
          <a:p>
            <a:pPr algn="just"/>
            <a:endParaRPr lang="en-US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Radial Dimension </a:t>
            </a:r>
            <a:r>
              <a:rPr lang="en-US" dirty="0"/>
              <a:t>denotes Cumulative Development Costs, and the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Angular Dimension </a:t>
            </a:r>
            <a:r>
              <a:rPr lang="en-US" dirty="0"/>
              <a:t>denotes progress made in accomplishing each development spiral</a:t>
            </a:r>
            <a:endParaRPr lang="en-US" dirty="0">
              <a:solidFill>
                <a:srgbClr val="0A1AB6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214290"/>
            <a:ext cx="560669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487342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Risk Analysis Model / Meta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544494"/>
            <a:ext cx="8858312" cy="6170654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Risk Analysis, which seeks to </a:t>
            </a:r>
            <a:r>
              <a:rPr lang="en-US" sz="2800" dirty="0">
                <a:solidFill>
                  <a:srgbClr val="0A1AB6"/>
                </a:solidFill>
              </a:rPr>
              <a:t>identify situations </a:t>
            </a:r>
            <a:r>
              <a:rPr lang="en-US" sz="2800" dirty="0"/>
              <a:t>that </a:t>
            </a:r>
            <a:r>
              <a:rPr lang="en-US" sz="2800" dirty="0">
                <a:solidFill>
                  <a:srgbClr val="0A1AB6"/>
                </a:solidFill>
              </a:rPr>
              <a:t>might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A1AB6"/>
                </a:solidFill>
              </a:rPr>
              <a:t>cause </a:t>
            </a:r>
            <a:r>
              <a:rPr lang="en-US" sz="2800" dirty="0"/>
              <a:t>a</a:t>
            </a:r>
            <a:r>
              <a:rPr lang="en-US" sz="2800" dirty="0">
                <a:solidFill>
                  <a:srgbClr val="0A1AB6"/>
                </a:solidFill>
              </a:rPr>
              <a:t> development effort to fail </a:t>
            </a:r>
            <a:r>
              <a:rPr lang="en-US" sz="2800" dirty="0"/>
              <a:t>or go over budget / schedule, </a:t>
            </a:r>
            <a:r>
              <a:rPr lang="en-US" sz="2800" dirty="0">
                <a:solidFill>
                  <a:srgbClr val="0A1AB6"/>
                </a:solidFill>
              </a:rPr>
              <a:t>occurs during each spiral cycle</a:t>
            </a:r>
          </a:p>
          <a:p>
            <a:pPr algn="just"/>
            <a:r>
              <a:rPr lang="en-US" sz="2800" dirty="0"/>
              <a:t>Displaced Sweep denotes </a:t>
            </a:r>
            <a:r>
              <a:rPr lang="en-US" sz="2800" dirty="0">
                <a:solidFill>
                  <a:srgbClr val="0A1AB6"/>
                </a:solidFill>
              </a:rPr>
              <a:t>increasing levels of effort </a:t>
            </a:r>
            <a:r>
              <a:rPr lang="en-US" sz="2800" dirty="0"/>
              <a:t>required for risk analysis</a:t>
            </a:r>
            <a:endParaRPr lang="en-US" sz="2800" dirty="0">
              <a:solidFill>
                <a:srgbClr val="0A1AB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9275" y="3357562"/>
            <a:ext cx="35147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2857496"/>
            <a:ext cx="56436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 Model appears like a spiral with many loops.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The exact number of loops in the spiral is not fixed.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282" y="3506794"/>
            <a:ext cx="47863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 The Spiral Model is called a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Meta Model </a:t>
            </a:r>
            <a:r>
              <a:rPr lang="en-US" dirty="0"/>
              <a:t>since it </a:t>
            </a:r>
            <a:r>
              <a:rPr lang="en-US" sz="2000" b="1" dirty="0">
                <a:solidFill>
                  <a:srgbClr val="0A1AB6"/>
                </a:solidFill>
              </a:rPr>
              <a:t>encompasses</a:t>
            </a:r>
            <a:r>
              <a:rPr lang="en-US" b="1" dirty="0">
                <a:solidFill>
                  <a:srgbClr val="0A1AB6"/>
                </a:solidFill>
              </a:rPr>
              <a:t> all other life cycle  models</a:t>
            </a:r>
            <a:r>
              <a:rPr lang="en-US" dirty="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467" y="4286256"/>
            <a:ext cx="5377665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2857496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58214" y="142852"/>
            <a:ext cx="543040" cy="553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048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4 Phases of Spiral Model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37246" y="2857496"/>
            <a:ext cx="319081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14282" y="754046"/>
            <a:ext cx="4857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The Spiral Model has </a:t>
            </a:r>
            <a:r>
              <a:rPr lang="en-IN" sz="2400" dirty="0">
                <a:solidFill>
                  <a:srgbClr val="0A1AB6"/>
                </a:solidFill>
              </a:rPr>
              <a:t>Four Phases</a:t>
            </a:r>
            <a:r>
              <a:rPr lang="en-IN" sz="2400" dirty="0"/>
              <a:t>: 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/>
              <a:t>  </a:t>
            </a:r>
            <a:r>
              <a:rPr lang="en-IN" sz="2400" dirty="0">
                <a:solidFill>
                  <a:srgbClr val="0A1AB6"/>
                </a:solidFill>
              </a:rPr>
              <a:t>Planning, 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>
                <a:solidFill>
                  <a:srgbClr val="0A1AB6"/>
                </a:solidFill>
              </a:rPr>
              <a:t>  Risk Analysis,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>
                <a:solidFill>
                  <a:srgbClr val="0A1AB6"/>
                </a:solidFill>
              </a:rPr>
              <a:t>  Engineering   </a:t>
            </a:r>
            <a:r>
              <a:rPr lang="en-IN" dirty="0">
                <a:solidFill>
                  <a:srgbClr val="0A1AB6"/>
                </a:solidFill>
              </a:rPr>
              <a:t>&amp;</a:t>
            </a:r>
            <a:r>
              <a:rPr lang="en-IN" sz="2400" dirty="0">
                <a:solidFill>
                  <a:srgbClr val="0A1AB6"/>
                </a:solidFill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IN" sz="2400" dirty="0">
                <a:solidFill>
                  <a:srgbClr val="0A1AB6"/>
                </a:solidFill>
              </a:rPr>
              <a:t>  Evaluation.</a:t>
            </a:r>
            <a:r>
              <a:rPr lang="en-IN" sz="2400" dirty="0"/>
              <a:t>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786058"/>
            <a:ext cx="5429288" cy="81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714752"/>
            <a:ext cx="5429288" cy="102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4824422"/>
            <a:ext cx="5572164" cy="85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944" y="5803915"/>
            <a:ext cx="5500726" cy="66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43571" y="2500306"/>
            <a:ext cx="3500429" cy="20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0004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When to use Spiral Methodology?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57208"/>
            <a:ext cx="8858312" cy="5857940"/>
          </a:xfrm>
        </p:spPr>
        <p:txBody>
          <a:bodyPr>
            <a:normAutofit fontScale="92500"/>
          </a:bodyPr>
          <a:lstStyle/>
          <a:p>
            <a:pPr marL="266700" indent="-266700" algn="just"/>
            <a:r>
              <a:rPr lang="en-IN" dirty="0"/>
              <a:t>When </a:t>
            </a:r>
            <a:r>
              <a:rPr lang="en-IN" dirty="0">
                <a:solidFill>
                  <a:srgbClr val="0A1AB6"/>
                </a:solidFill>
              </a:rPr>
              <a:t>releases</a:t>
            </a:r>
            <a:r>
              <a:rPr lang="en-IN" dirty="0"/>
              <a:t> are required to be </a:t>
            </a:r>
            <a:r>
              <a:rPr lang="en-IN" dirty="0">
                <a:solidFill>
                  <a:srgbClr val="0A1AB6"/>
                </a:solidFill>
              </a:rPr>
              <a:t>frequent</a:t>
            </a:r>
            <a:r>
              <a:rPr lang="en-IN" dirty="0"/>
              <a:t>.</a:t>
            </a:r>
          </a:p>
          <a:p>
            <a:pPr marL="266700" indent="-266700" algn="just"/>
            <a:r>
              <a:rPr lang="en-IN" dirty="0"/>
              <a:t>When </a:t>
            </a:r>
            <a:r>
              <a:rPr lang="en-IN" dirty="0">
                <a:solidFill>
                  <a:srgbClr val="0A1AB6"/>
                </a:solidFill>
              </a:rPr>
              <a:t>creation of a prototype </a:t>
            </a:r>
            <a:r>
              <a:rPr lang="en-IN" dirty="0"/>
              <a:t>is applicable.</a:t>
            </a:r>
          </a:p>
          <a:p>
            <a:pPr marL="266700" indent="-266700" algn="just"/>
            <a:r>
              <a:rPr lang="en-IN" dirty="0"/>
              <a:t>When </a:t>
            </a:r>
            <a:r>
              <a:rPr lang="en-IN" dirty="0">
                <a:solidFill>
                  <a:srgbClr val="0A1AB6"/>
                </a:solidFill>
              </a:rPr>
              <a:t>risk and costs evaluation </a:t>
            </a:r>
            <a:r>
              <a:rPr lang="en-IN" dirty="0"/>
              <a:t>is important.</a:t>
            </a:r>
          </a:p>
          <a:p>
            <a:pPr marL="266700" indent="-266700" algn="just"/>
            <a:r>
              <a:rPr lang="en-IN" dirty="0"/>
              <a:t>For </a:t>
            </a:r>
            <a:r>
              <a:rPr lang="en-IN" dirty="0">
                <a:solidFill>
                  <a:srgbClr val="0A1AB6"/>
                </a:solidFill>
              </a:rPr>
              <a:t>medium to high-risk projects</a:t>
            </a:r>
            <a:r>
              <a:rPr lang="en-IN" dirty="0"/>
              <a:t>.</a:t>
            </a:r>
          </a:p>
          <a:p>
            <a:pPr marL="266700" indent="-266700" algn="just"/>
            <a:r>
              <a:rPr lang="en-IN" dirty="0"/>
              <a:t>When </a:t>
            </a:r>
            <a:r>
              <a:rPr lang="en-IN" dirty="0">
                <a:solidFill>
                  <a:srgbClr val="0A1AB6"/>
                </a:solidFill>
              </a:rPr>
              <a:t>requirements are unclear and complex</a:t>
            </a:r>
            <a:r>
              <a:rPr lang="en-IN" dirty="0"/>
              <a:t>.</a:t>
            </a:r>
          </a:p>
          <a:p>
            <a:pPr marL="266700" indent="-266700" algn="just"/>
            <a:r>
              <a:rPr lang="en-IN" dirty="0"/>
              <a:t>When </a:t>
            </a:r>
            <a:r>
              <a:rPr lang="en-IN" dirty="0">
                <a:solidFill>
                  <a:srgbClr val="0A1AB6"/>
                </a:solidFill>
              </a:rPr>
              <a:t>changes may require at any time</a:t>
            </a:r>
            <a:r>
              <a:rPr lang="en-IN" dirty="0"/>
              <a:t>.</a:t>
            </a:r>
          </a:p>
          <a:p>
            <a:pPr marL="266700" indent="-266700" algn="just"/>
            <a:r>
              <a:rPr lang="en-IN" dirty="0"/>
              <a:t>Risk Analysis requires </a:t>
            </a:r>
            <a:r>
              <a:rPr lang="en-IN" dirty="0">
                <a:solidFill>
                  <a:srgbClr val="0A1AB6"/>
                </a:solidFill>
              </a:rPr>
              <a:t>highly specific expertise</a:t>
            </a:r>
            <a:r>
              <a:rPr lang="en-IN" dirty="0"/>
              <a:t>. </a:t>
            </a:r>
            <a:r>
              <a:rPr lang="en-IN" dirty="0">
                <a:solidFill>
                  <a:srgbClr val="0A1AB6"/>
                </a:solidFill>
              </a:rPr>
              <a:t>Project's success </a:t>
            </a:r>
            <a:r>
              <a:rPr lang="en-IN" dirty="0"/>
              <a:t>is highly</a:t>
            </a:r>
            <a:r>
              <a:rPr lang="en-IN" dirty="0">
                <a:solidFill>
                  <a:srgbClr val="0A1AB6"/>
                </a:solidFill>
              </a:rPr>
              <a:t> dependent </a:t>
            </a:r>
            <a:r>
              <a:rPr lang="en-IN" dirty="0"/>
              <a:t>on the </a:t>
            </a:r>
            <a:r>
              <a:rPr lang="en-IN" dirty="0">
                <a:solidFill>
                  <a:srgbClr val="0A1AB6"/>
                </a:solidFill>
              </a:rPr>
              <a:t>risk analysis phase</a:t>
            </a:r>
            <a:r>
              <a:rPr lang="en-IN" dirty="0"/>
              <a:t>. </a:t>
            </a:r>
            <a:r>
              <a:rPr lang="en-IN" dirty="0">
                <a:solidFill>
                  <a:srgbClr val="0A1AB6"/>
                </a:solidFill>
              </a:rPr>
              <a:t>Doesn't work well for smaller projects</a:t>
            </a:r>
            <a:r>
              <a:rPr lang="en-IN" dirty="0"/>
              <a:t>.</a:t>
            </a:r>
          </a:p>
          <a:p>
            <a:pPr algn="just"/>
            <a:r>
              <a:rPr lang="en-IN" dirty="0">
                <a:solidFill>
                  <a:srgbClr val="0A1AB6"/>
                </a:solidFill>
              </a:rPr>
              <a:t>Favored</a:t>
            </a:r>
            <a:r>
              <a:rPr lang="en-IN" sz="200" dirty="0">
                <a:solidFill>
                  <a:srgbClr val="0A1AB6"/>
                </a:solidFill>
              </a:rPr>
              <a:t>                      </a:t>
            </a:r>
            <a:r>
              <a:rPr lang="en-IN" sz="3000" dirty="0"/>
              <a:t>for</a:t>
            </a:r>
            <a:r>
              <a:rPr lang="en-IN" sz="3000" dirty="0">
                <a:solidFill>
                  <a:srgbClr val="0A1AB6"/>
                </a:solidFill>
              </a:rPr>
              <a:t> </a:t>
            </a:r>
            <a:r>
              <a:rPr lang="en-IN" dirty="0">
                <a:solidFill>
                  <a:srgbClr val="0A1AB6"/>
                </a:solidFill>
              </a:rPr>
              <a:t> </a:t>
            </a:r>
            <a:r>
              <a:rPr lang="en-IN" sz="3000" dirty="0">
                <a:solidFill>
                  <a:srgbClr val="0A1AB6"/>
                </a:solidFill>
              </a:rPr>
              <a:t>Large</a:t>
            </a:r>
            <a:r>
              <a:rPr lang="en-IN" dirty="0">
                <a:solidFill>
                  <a:srgbClr val="0A1AB6"/>
                </a:solidFill>
              </a:rPr>
              <a:t>, </a:t>
            </a:r>
            <a:r>
              <a:rPr lang="en-IN" sz="2600" dirty="0">
                <a:solidFill>
                  <a:srgbClr val="0A1AB6"/>
                </a:solidFill>
              </a:rPr>
              <a:t> </a:t>
            </a:r>
            <a:r>
              <a:rPr lang="en-IN" sz="3000" dirty="0">
                <a:solidFill>
                  <a:srgbClr val="0A1AB6"/>
                </a:solidFill>
              </a:rPr>
              <a:t>Expensive </a:t>
            </a:r>
            <a:r>
              <a:rPr lang="en-IN" sz="3000" dirty="0"/>
              <a:t>and</a:t>
            </a:r>
            <a:r>
              <a:rPr lang="en-IN" sz="3000" dirty="0">
                <a:solidFill>
                  <a:srgbClr val="0A1AB6"/>
                </a:solidFill>
              </a:rPr>
              <a:t> Complicated Projects</a:t>
            </a:r>
            <a:endParaRPr lang="en-IN" dirty="0">
              <a:solidFill>
                <a:srgbClr val="0A1AB6"/>
              </a:solidFill>
            </a:endParaRP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571480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142852"/>
            <a:ext cx="732951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Prototype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2844" y="857232"/>
            <a:ext cx="8786874" cy="585789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Software Prototyping is the activity of </a:t>
            </a:r>
            <a:r>
              <a:rPr lang="en-US" dirty="0">
                <a:solidFill>
                  <a:srgbClr val="0A1AB6"/>
                </a:solidFill>
              </a:rPr>
              <a:t>creating prototypes of software applications</a:t>
            </a:r>
          </a:p>
          <a:p>
            <a:pPr algn="just"/>
            <a:endParaRPr lang="en-US" sz="1600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The </a:t>
            </a:r>
            <a:r>
              <a:rPr lang="en-US" b="1" dirty="0"/>
              <a:t>Prototyping Model</a:t>
            </a:r>
            <a:r>
              <a:rPr lang="en-US" dirty="0"/>
              <a:t> is a systems development method in which a </a:t>
            </a:r>
            <a:r>
              <a:rPr lang="en-US" b="1" dirty="0">
                <a:solidFill>
                  <a:srgbClr val="0A1AB6"/>
                </a:solidFill>
              </a:rPr>
              <a:t>prototype</a:t>
            </a:r>
            <a:r>
              <a:rPr lang="en-US" dirty="0">
                <a:solidFill>
                  <a:srgbClr val="0A1AB6"/>
                </a:solidFill>
              </a:rPr>
              <a:t> is built</a:t>
            </a:r>
            <a:r>
              <a:rPr lang="en-US" dirty="0"/>
              <a:t>, </a:t>
            </a:r>
            <a:r>
              <a:rPr lang="en-US" dirty="0">
                <a:solidFill>
                  <a:srgbClr val="0A1AB6"/>
                </a:solidFill>
              </a:rPr>
              <a:t>tested and then reworked</a:t>
            </a:r>
            <a:r>
              <a:rPr lang="en-US" dirty="0"/>
              <a:t> as necessary </a:t>
            </a:r>
            <a:r>
              <a:rPr lang="en-US" dirty="0">
                <a:solidFill>
                  <a:srgbClr val="0A1AB6"/>
                </a:solidFill>
              </a:rPr>
              <a:t>until an acceptable outcome</a:t>
            </a:r>
            <a:r>
              <a:rPr lang="en-US" dirty="0"/>
              <a:t> is achieved from which the complete system or product can be developed</a:t>
            </a:r>
          </a:p>
          <a:p>
            <a:pPr algn="just"/>
            <a:endParaRPr lang="en-US" sz="2000" dirty="0"/>
          </a:p>
          <a:p>
            <a:pPr algn="just"/>
            <a:r>
              <a:rPr lang="en-US" b="1" dirty="0"/>
              <a:t>Prototype model</a:t>
            </a:r>
            <a:r>
              <a:rPr lang="en-US" dirty="0"/>
              <a:t> should be </a:t>
            </a:r>
            <a:r>
              <a:rPr lang="en-US" b="1" dirty="0"/>
              <a:t>used</a:t>
            </a:r>
            <a:r>
              <a:rPr lang="en-US" dirty="0"/>
              <a:t> when the </a:t>
            </a:r>
            <a:r>
              <a:rPr lang="en-US" dirty="0">
                <a:solidFill>
                  <a:srgbClr val="0A1AB6"/>
                </a:solidFill>
              </a:rPr>
              <a:t>desired system </a:t>
            </a:r>
            <a:r>
              <a:rPr lang="en-US" dirty="0"/>
              <a:t>needs to have a </a:t>
            </a:r>
            <a:r>
              <a:rPr lang="en-US" dirty="0">
                <a:solidFill>
                  <a:srgbClr val="0A1AB6"/>
                </a:solidFill>
              </a:rPr>
              <a:t>lot of interaction with the end users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142852"/>
            <a:ext cx="732951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Prototype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357430"/>
            <a:ext cx="381000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28596" y="2857496"/>
            <a:ext cx="4643470" cy="228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25396" y="1141398"/>
            <a:ext cx="47149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A Prototype is a </a:t>
            </a:r>
            <a:r>
              <a:rPr lang="en-US" dirty="0">
                <a:solidFill>
                  <a:srgbClr val="0A1AB6"/>
                </a:solidFill>
              </a:rPr>
              <a:t>Basic Working Model</a:t>
            </a:r>
            <a:r>
              <a:rPr lang="en-US" dirty="0"/>
              <a:t>, </a:t>
            </a:r>
            <a:r>
              <a:rPr lang="en-US" dirty="0">
                <a:solidFill>
                  <a:srgbClr val="0A1AB6"/>
                </a:solidFill>
              </a:rPr>
              <a:t>Mock-up</a:t>
            </a:r>
            <a:r>
              <a:rPr lang="en-US" dirty="0"/>
              <a:t> or a </a:t>
            </a:r>
            <a:r>
              <a:rPr lang="en-US" dirty="0">
                <a:solidFill>
                  <a:srgbClr val="0A1AB6"/>
                </a:solidFill>
              </a:rPr>
              <a:t>Simple Simulation </a:t>
            </a:r>
            <a:r>
              <a:rPr lang="en-US" dirty="0"/>
              <a:t>of the Product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 The main reason for prototyping is to </a:t>
            </a:r>
            <a:r>
              <a:rPr lang="en-US" dirty="0">
                <a:solidFill>
                  <a:srgbClr val="0A1AB6"/>
                </a:solidFill>
              </a:rPr>
              <a:t>validate the idea</a:t>
            </a:r>
            <a:r>
              <a:rPr lang="en-US" dirty="0"/>
              <a:t> and this is the step in </a:t>
            </a:r>
            <a:r>
              <a:rPr lang="en-US" dirty="0">
                <a:solidFill>
                  <a:srgbClr val="0A1AB6"/>
                </a:solidFill>
              </a:rPr>
              <a:t>converting an idea to a real product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3504" y="1000108"/>
            <a:ext cx="38576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5"/>
            </a:endParaRP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“ A Prototype is worth a Thousand Words” 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4" y="5214950"/>
            <a:ext cx="2186082" cy="150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14612" y="5211892"/>
            <a:ext cx="2220436" cy="164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600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Prototype Model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1644" y="1071546"/>
            <a:ext cx="6025788" cy="550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654032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>
                <a:solidFill>
                  <a:srgbClr val="C00000"/>
                </a:solidFill>
              </a:rPr>
              <a:t>Types of Prototype Model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928670"/>
            <a:ext cx="9001156" cy="5715040"/>
          </a:xfrm>
        </p:spPr>
        <p:txBody>
          <a:bodyPr/>
          <a:lstStyle/>
          <a:p>
            <a:endParaRPr lang="en-US" sz="1600" dirty="0"/>
          </a:p>
          <a:p>
            <a:r>
              <a:rPr lang="en-US" dirty="0">
                <a:solidFill>
                  <a:srgbClr val="0A1AB6"/>
                </a:solidFill>
              </a:rPr>
              <a:t>Paper Pencil Prototype</a:t>
            </a:r>
          </a:p>
          <a:p>
            <a:r>
              <a:rPr lang="en-US" dirty="0">
                <a:solidFill>
                  <a:srgbClr val="0A1AB6"/>
                </a:solidFill>
              </a:rPr>
              <a:t>GUI Prototype ( User Interface Prototype)</a:t>
            </a:r>
          </a:p>
          <a:p>
            <a:endParaRPr lang="en-US" dirty="0">
              <a:solidFill>
                <a:srgbClr val="0A1AB6"/>
              </a:solidFill>
            </a:endParaRPr>
          </a:p>
          <a:p>
            <a:r>
              <a:rPr lang="en-US" dirty="0">
                <a:solidFill>
                  <a:srgbClr val="0A1AB6"/>
                </a:solidFill>
              </a:rPr>
              <a:t>Throw – Away Prototype</a:t>
            </a:r>
          </a:p>
          <a:p>
            <a:r>
              <a:rPr lang="en-US" dirty="0">
                <a:solidFill>
                  <a:srgbClr val="0A1AB6"/>
                </a:solidFill>
              </a:rPr>
              <a:t>Evolutionary Prototype</a:t>
            </a:r>
          </a:p>
          <a:p>
            <a:endParaRPr lang="en-US" dirty="0">
              <a:solidFill>
                <a:srgbClr val="0A1AB6"/>
              </a:solidFill>
            </a:endParaRPr>
          </a:p>
          <a:p>
            <a:r>
              <a:rPr lang="en-US" dirty="0">
                <a:solidFill>
                  <a:srgbClr val="0A1AB6"/>
                </a:solidFill>
              </a:rPr>
              <a:t>Horizontal Prototype</a:t>
            </a:r>
          </a:p>
          <a:p>
            <a:r>
              <a:rPr lang="en-US" dirty="0">
                <a:solidFill>
                  <a:srgbClr val="0A1AB6"/>
                </a:solidFill>
              </a:rPr>
              <a:t>Vertical Prototype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Unit 1 : Software Process and Project Management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00174"/>
            <a:ext cx="8715436" cy="51435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Evolving Role of Software</a:t>
            </a:r>
          </a:p>
          <a:p>
            <a:r>
              <a:rPr lang="en-US" dirty="0"/>
              <a:t>The Changing Nature of Software</a:t>
            </a:r>
          </a:p>
          <a:p>
            <a:r>
              <a:rPr lang="en-US" dirty="0"/>
              <a:t>Life Cycle Models</a:t>
            </a:r>
          </a:p>
          <a:p>
            <a:pPr lvl="1"/>
            <a:r>
              <a:rPr lang="en-US" dirty="0"/>
              <a:t> Evolutionary Model</a:t>
            </a:r>
          </a:p>
          <a:p>
            <a:pPr lvl="1"/>
            <a:r>
              <a:rPr lang="en-US"/>
              <a:t> Prototyping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 Concurrent Development Model</a:t>
            </a:r>
          </a:p>
          <a:p>
            <a:pPr lvl="1"/>
            <a:r>
              <a:rPr lang="en-US" dirty="0"/>
              <a:t>Specialised Process Models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System Engineering Hierarchy</a:t>
            </a:r>
          </a:p>
          <a:p>
            <a:r>
              <a:rPr lang="en-US" dirty="0"/>
              <a:t>Introduction to CMM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1000108"/>
            <a:ext cx="1142975" cy="116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Paper Pencil Prototype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4929198"/>
            <a:ext cx="4786346" cy="151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5331" y="1285860"/>
            <a:ext cx="4448669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285729"/>
            <a:ext cx="685916" cy="69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GUI Prototype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93109" y="1511280"/>
            <a:ext cx="7804759" cy="498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Horizontal / Vertical Prototype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0506" y="1643050"/>
            <a:ext cx="6622819" cy="44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66652"/>
            <a:ext cx="8715436" cy="85725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Horizontal / Vertical Prototype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816277"/>
            <a:ext cx="9144000" cy="597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/>
          <p:cNvSpPr/>
          <p:nvPr/>
        </p:nvSpPr>
        <p:spPr>
          <a:xfrm>
            <a:off x="357158" y="1785926"/>
            <a:ext cx="8286808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285720" y="1857364"/>
            <a:ext cx="71438" cy="46434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43702" y="1449374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Horizontal Prototype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902310" y="5253917"/>
            <a:ext cx="216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Vertical  Prototype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2940048"/>
            <a:ext cx="2133591" cy="34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-970012" y="3298866"/>
            <a:ext cx="2243206" cy="20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85704"/>
            <a:ext cx="8229600" cy="71439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Where to use Prototype Model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84436" y="785794"/>
            <a:ext cx="532146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3960556"/>
            <a:ext cx="5786479" cy="279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40584" y="285729"/>
            <a:ext cx="560669" cy="5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990600"/>
            <a:ext cx="8790018" cy="5653110"/>
          </a:xfrm>
        </p:spPr>
        <p:txBody>
          <a:bodyPr/>
          <a:lstStyle/>
          <a:p>
            <a:pPr algn="just"/>
            <a:r>
              <a:rPr lang="en-US" dirty="0"/>
              <a:t>In </a:t>
            </a:r>
            <a:r>
              <a:rPr lang="en-US" dirty="0">
                <a:solidFill>
                  <a:srgbClr val="0A1AB6"/>
                </a:solidFill>
              </a:rPr>
              <a:t>RAD Model </a:t>
            </a:r>
            <a:r>
              <a:rPr lang="en-US" dirty="0"/>
              <a:t>the </a:t>
            </a:r>
            <a:r>
              <a:rPr lang="en-US" dirty="0">
                <a:solidFill>
                  <a:srgbClr val="0A1AB6"/>
                </a:solidFill>
              </a:rPr>
              <a:t>Components or Functions </a:t>
            </a:r>
            <a:r>
              <a:rPr lang="en-US" dirty="0"/>
              <a:t>are developed in </a:t>
            </a:r>
            <a:r>
              <a:rPr lang="en-US" dirty="0">
                <a:solidFill>
                  <a:srgbClr val="0A1AB6"/>
                </a:solidFill>
              </a:rPr>
              <a:t>Parallel</a:t>
            </a:r>
            <a:r>
              <a:rPr lang="en-US" dirty="0"/>
              <a:t> as if they were </a:t>
            </a:r>
            <a:r>
              <a:rPr lang="en-US" dirty="0">
                <a:solidFill>
                  <a:srgbClr val="0A1AB6"/>
                </a:solidFill>
              </a:rPr>
              <a:t>Mini Projects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 Developments are </a:t>
            </a:r>
            <a:r>
              <a:rPr lang="en-US" dirty="0">
                <a:solidFill>
                  <a:srgbClr val="0A1AB6"/>
                </a:solidFill>
              </a:rPr>
              <a:t>Developed</a:t>
            </a:r>
            <a:r>
              <a:rPr lang="en-US" dirty="0"/>
              <a:t>, </a:t>
            </a:r>
            <a:r>
              <a:rPr lang="en-US" dirty="0">
                <a:solidFill>
                  <a:srgbClr val="0A1AB6"/>
                </a:solidFill>
              </a:rPr>
              <a:t>Delivered</a:t>
            </a:r>
            <a:r>
              <a:rPr lang="en-US" dirty="0"/>
              <a:t> and then </a:t>
            </a:r>
            <a:r>
              <a:rPr lang="en-US" dirty="0">
                <a:solidFill>
                  <a:srgbClr val="0A1AB6"/>
                </a:solidFill>
              </a:rPr>
              <a:t>Assembled</a:t>
            </a:r>
            <a:r>
              <a:rPr lang="en-US" dirty="0"/>
              <a:t> into a </a:t>
            </a:r>
            <a:r>
              <a:rPr lang="en-US" dirty="0">
                <a:solidFill>
                  <a:srgbClr val="0A1AB6"/>
                </a:solidFill>
              </a:rPr>
              <a:t>Working Prototype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This can quickly give the customer </a:t>
            </a:r>
            <a:r>
              <a:rPr lang="en-US" dirty="0">
                <a:solidFill>
                  <a:srgbClr val="0A1AB6"/>
                </a:solidFill>
              </a:rPr>
              <a:t>something to see and use</a:t>
            </a:r>
            <a:r>
              <a:rPr lang="en-US" dirty="0"/>
              <a:t> and to </a:t>
            </a:r>
            <a:r>
              <a:rPr lang="en-US" dirty="0">
                <a:solidFill>
                  <a:srgbClr val="0A1AB6"/>
                </a:solidFill>
              </a:rPr>
              <a:t>provide feedback </a:t>
            </a:r>
            <a:r>
              <a:rPr lang="en-US" dirty="0"/>
              <a:t>regarding the delivery and their requirements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1438"/>
            <a:ext cx="8229600" cy="785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RAD Process Model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3570" y="5143512"/>
            <a:ext cx="2357454" cy="157163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>
            <a:off x="5786446" y="5286388"/>
            <a:ext cx="357190" cy="42862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6572264" y="5357826"/>
            <a:ext cx="500066" cy="4286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7643834" y="5500702"/>
            <a:ext cx="285752" cy="5715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/>
          <p:cNvSpPr/>
          <p:nvPr/>
        </p:nvSpPr>
        <p:spPr>
          <a:xfrm>
            <a:off x="6072198" y="6072206"/>
            <a:ext cx="357190" cy="42862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4-Point Star 9"/>
          <p:cNvSpPr/>
          <p:nvPr/>
        </p:nvSpPr>
        <p:spPr>
          <a:xfrm>
            <a:off x="7000892" y="6072206"/>
            <a:ext cx="500066" cy="500066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00496" y="6072206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Components</a:t>
            </a:r>
          </a:p>
        </p:txBody>
      </p:sp>
      <p:cxnSp>
        <p:nvCxnSpPr>
          <p:cNvPr id="15" name="Straight Arrow Connector 14"/>
          <p:cNvCxnSpPr>
            <a:stCxn id="6" idx="1"/>
          </p:cNvCxnSpPr>
          <p:nvPr/>
        </p:nvCxnSpPr>
        <p:spPr>
          <a:xfrm rot="10800000" flipV="1">
            <a:off x="4929190" y="5500702"/>
            <a:ext cx="857256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5072066" y="5715016"/>
            <a:ext cx="1571636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00958" y="5143512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Module 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78579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RAD Process Model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117118"/>
            <a:ext cx="6929486" cy="554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84138"/>
            <a:ext cx="8858312" cy="7730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Rapid Application Development Model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0739" y="1000108"/>
            <a:ext cx="6717410" cy="56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79690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Advantage of RAD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142984"/>
            <a:ext cx="8858312" cy="550072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This model is </a:t>
            </a:r>
            <a:r>
              <a:rPr lang="en-US" dirty="0">
                <a:solidFill>
                  <a:srgbClr val="0A1AB6"/>
                </a:solidFill>
              </a:rPr>
              <a:t>Flexible for Change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In this model, </a:t>
            </a:r>
            <a:r>
              <a:rPr lang="en-US" dirty="0">
                <a:solidFill>
                  <a:srgbClr val="0A1AB6"/>
                </a:solidFill>
              </a:rPr>
              <a:t>Changes</a:t>
            </a:r>
            <a:r>
              <a:rPr lang="en-US" dirty="0"/>
              <a:t> are </a:t>
            </a:r>
            <a:r>
              <a:rPr lang="en-US" dirty="0">
                <a:solidFill>
                  <a:srgbClr val="0A1AB6"/>
                </a:solidFill>
              </a:rPr>
              <a:t>Adoptable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It </a:t>
            </a:r>
            <a:r>
              <a:rPr lang="en-US" dirty="0">
                <a:solidFill>
                  <a:srgbClr val="0A1AB6"/>
                </a:solidFill>
              </a:rPr>
              <a:t>Reduced - Development Time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It increases the </a:t>
            </a:r>
            <a:r>
              <a:rPr lang="en-US" dirty="0">
                <a:solidFill>
                  <a:srgbClr val="0A1AB6"/>
                </a:solidFill>
              </a:rPr>
              <a:t>Reusability of Features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When the System should </a:t>
            </a:r>
            <a:r>
              <a:rPr lang="en-US" dirty="0">
                <a:solidFill>
                  <a:srgbClr val="0A1AB6"/>
                </a:solidFill>
              </a:rPr>
              <a:t>need to create </a:t>
            </a:r>
            <a:r>
              <a:rPr lang="en-US" dirty="0"/>
              <a:t>the project that modularizes in a </a:t>
            </a:r>
            <a:r>
              <a:rPr lang="en-US" dirty="0">
                <a:solidFill>
                  <a:srgbClr val="0A1AB6"/>
                </a:solidFill>
              </a:rPr>
              <a:t>Short Span Time </a:t>
            </a:r>
            <a:r>
              <a:rPr lang="en-US" dirty="0"/>
              <a:t>(2-3 months).</a:t>
            </a:r>
          </a:p>
          <a:p>
            <a:pPr algn="just"/>
            <a:r>
              <a:rPr lang="en-US" dirty="0"/>
              <a:t>When the requirements are well-known.</a:t>
            </a:r>
          </a:p>
          <a:p>
            <a:pPr algn="just"/>
            <a:r>
              <a:rPr lang="en-US" dirty="0"/>
              <a:t>When the technical risk is limited.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338"/>
            <a:ext cx="9144000" cy="7524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V-Model ( V&amp;V Model) </a:t>
            </a:r>
            <a:r>
              <a:rPr lang="en-US" sz="2000" b="1" dirty="0"/>
              <a:t>–</a:t>
            </a:r>
            <a:r>
              <a:rPr lang="en-US" dirty="0"/>
              <a:t> </a:t>
            </a:r>
            <a:r>
              <a:rPr lang="en-US" sz="2400" b="1" dirty="0">
                <a:solidFill>
                  <a:srgbClr val="0A1AB6"/>
                </a:solidFill>
              </a:rPr>
              <a:t>Verification &amp; Validation Model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76" b="1977"/>
          <a:stretch>
            <a:fillRect/>
          </a:stretch>
        </p:blipFill>
        <p:spPr bwMode="auto">
          <a:xfrm>
            <a:off x="1643042" y="1165208"/>
            <a:ext cx="5843646" cy="561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 rot="867171" flipH="1">
            <a:off x="7268829" y="1852759"/>
            <a:ext cx="301085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0A1AB6"/>
                </a:solidFill>
              </a:rPr>
              <a:t>Execut</a:t>
            </a:r>
            <a:endParaRPr lang="en-US" sz="1400" b="1" dirty="0">
              <a:solidFill>
                <a:srgbClr val="0A1AB6"/>
              </a:solidFill>
            </a:endParaRPr>
          </a:p>
          <a:p>
            <a:r>
              <a:rPr lang="en-US" sz="1400" b="1" dirty="0">
                <a:solidFill>
                  <a:srgbClr val="0A1AB6"/>
                </a:solidFill>
              </a:rPr>
              <a:t>ion</a:t>
            </a:r>
          </a:p>
          <a:p>
            <a:r>
              <a:rPr lang="en-US" sz="1400" b="1" dirty="0">
                <a:solidFill>
                  <a:srgbClr val="0A1AB6"/>
                </a:solidFill>
              </a:rPr>
              <a:t> Based</a:t>
            </a:r>
          </a:p>
          <a:p>
            <a:r>
              <a:rPr lang="en-US" sz="1400" b="1" dirty="0">
                <a:solidFill>
                  <a:srgbClr val="0A1AB6"/>
                </a:solidFill>
              </a:rPr>
              <a:t> Test</a:t>
            </a:r>
          </a:p>
          <a:p>
            <a:r>
              <a:rPr lang="en-US" sz="1400" b="1" dirty="0" err="1">
                <a:solidFill>
                  <a:srgbClr val="0A1AB6"/>
                </a:solidFill>
              </a:rPr>
              <a:t>ing</a:t>
            </a:r>
            <a:endParaRPr lang="en-US" sz="1400" b="1" dirty="0">
              <a:solidFill>
                <a:srgbClr val="0A1AB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780015">
            <a:off x="1419467" y="2847641"/>
            <a:ext cx="2890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Static     </a:t>
            </a:r>
          </a:p>
          <a:p>
            <a:r>
              <a:rPr lang="en-US" sz="1400" b="1" dirty="0"/>
              <a:t> Testing</a:t>
            </a:r>
          </a:p>
        </p:txBody>
      </p:sp>
      <p:sp>
        <p:nvSpPr>
          <p:cNvPr id="7" name="TextBox 6"/>
          <p:cNvSpPr txBox="1"/>
          <p:nvPr/>
        </p:nvSpPr>
        <p:spPr>
          <a:xfrm rot="20780015">
            <a:off x="1802675" y="1047206"/>
            <a:ext cx="30896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A1AB6"/>
                </a:solidFill>
              </a:rPr>
              <a:t>Non- </a:t>
            </a:r>
            <a:r>
              <a:rPr lang="en-US" sz="1400" b="1" dirty="0" err="1">
                <a:solidFill>
                  <a:srgbClr val="0A1AB6"/>
                </a:solidFill>
              </a:rPr>
              <a:t>Execut</a:t>
            </a:r>
            <a:endParaRPr lang="en-US" sz="1400" b="1" dirty="0">
              <a:solidFill>
                <a:srgbClr val="0A1AB6"/>
              </a:solidFill>
            </a:endParaRPr>
          </a:p>
          <a:p>
            <a:r>
              <a:rPr lang="en-US" sz="1400" b="1" dirty="0">
                <a:solidFill>
                  <a:srgbClr val="0A1AB6"/>
                </a:solidFill>
              </a:rPr>
              <a:t>ion</a:t>
            </a:r>
          </a:p>
          <a:p>
            <a:r>
              <a:rPr lang="en-US" sz="1400" b="1" dirty="0">
                <a:solidFill>
                  <a:srgbClr val="0A1AB6"/>
                </a:solidFill>
              </a:rPr>
              <a:t> Based</a:t>
            </a:r>
          </a:p>
          <a:p>
            <a:r>
              <a:rPr lang="en-US" sz="1400" b="1" dirty="0">
                <a:solidFill>
                  <a:srgbClr val="0A1AB6"/>
                </a:solidFill>
              </a:rPr>
              <a:t> Test</a:t>
            </a:r>
          </a:p>
          <a:p>
            <a:r>
              <a:rPr lang="en-US" sz="1400" b="1" dirty="0" err="1">
                <a:solidFill>
                  <a:srgbClr val="0A1AB6"/>
                </a:solidFill>
              </a:rPr>
              <a:t>ing</a:t>
            </a:r>
            <a:endParaRPr lang="en-US" sz="1400" b="1" dirty="0">
              <a:solidFill>
                <a:srgbClr val="0A1AB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789032">
            <a:off x="7757068" y="2854249"/>
            <a:ext cx="2983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Dynamic    </a:t>
            </a:r>
          </a:p>
          <a:p>
            <a:r>
              <a:rPr lang="en-US" sz="1400" b="1" dirty="0"/>
              <a:t> Test</a:t>
            </a:r>
          </a:p>
          <a:p>
            <a:r>
              <a:rPr lang="en-US" sz="1400" b="1" dirty="0" err="1"/>
              <a:t>ing</a:t>
            </a:r>
            <a:endParaRPr lang="en-US" sz="1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Course  Outcome  –  Unit 1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736"/>
            <a:ext cx="8786842" cy="5072098"/>
          </a:xfrm>
        </p:spPr>
        <p:txBody>
          <a:bodyPr>
            <a:normAutofit fontScale="92500" lnSpcReduction="10000"/>
          </a:bodyPr>
          <a:lstStyle/>
          <a:p>
            <a:endParaRPr lang="en-US" sz="1600" dirty="0"/>
          </a:p>
          <a:p>
            <a:pPr>
              <a:buNone/>
            </a:pPr>
            <a:r>
              <a:rPr lang="en-US" sz="4000" b="1" dirty="0">
                <a:solidFill>
                  <a:srgbClr val="0A1AB6"/>
                </a:solidFill>
              </a:rPr>
              <a:t>CO1  : </a:t>
            </a:r>
          </a:p>
          <a:p>
            <a:pPr>
              <a:buNone/>
            </a:pPr>
            <a:endParaRPr lang="en-US" sz="4000" b="1" dirty="0">
              <a:solidFill>
                <a:srgbClr val="0A1AB6"/>
              </a:solidFill>
            </a:endParaRPr>
          </a:p>
          <a:p>
            <a:pPr algn="just">
              <a:buNone/>
            </a:pPr>
            <a:r>
              <a:rPr lang="en-US" sz="4400" b="1" dirty="0">
                <a:solidFill>
                  <a:srgbClr val="0A1AB6"/>
                </a:solidFill>
              </a:rPr>
              <a:t>   1) </a:t>
            </a:r>
            <a:r>
              <a:rPr lang="en-US" sz="4400" dirty="0"/>
              <a:t>  Identify and Apply Software Life   </a:t>
            </a:r>
          </a:p>
          <a:p>
            <a:pPr algn="just">
              <a:buNone/>
            </a:pPr>
            <a:r>
              <a:rPr lang="en-US" sz="4400" dirty="0"/>
              <a:t>         Cycle Model for a given Problem </a:t>
            </a:r>
          </a:p>
          <a:p>
            <a:pPr algn="just">
              <a:buNone/>
            </a:pPr>
            <a:endParaRPr lang="en-US" sz="4400" dirty="0"/>
          </a:p>
          <a:p>
            <a:pPr algn="just">
              <a:buNone/>
            </a:pPr>
            <a:r>
              <a:rPr lang="en-US" sz="4400" dirty="0"/>
              <a:t>   </a:t>
            </a:r>
            <a:r>
              <a:rPr lang="en-US" sz="4400" b="1" dirty="0">
                <a:solidFill>
                  <a:srgbClr val="0A1AB6"/>
                </a:solidFill>
              </a:rPr>
              <a:t>2)</a:t>
            </a:r>
            <a:r>
              <a:rPr lang="en-US" sz="4400" dirty="0"/>
              <a:t>  Will Know the Criteria for Each </a:t>
            </a:r>
          </a:p>
          <a:p>
            <a:pPr algn="just">
              <a:buNone/>
            </a:pPr>
            <a:r>
              <a:rPr lang="en-US" sz="4400" dirty="0"/>
              <a:t>         Level of CMM</a:t>
            </a:r>
            <a:endParaRPr lang="en-IN" sz="4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96" y="1142984"/>
            <a:ext cx="1142975" cy="116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71422"/>
            <a:ext cx="8786874" cy="7858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Maturity Models </a:t>
            </a:r>
            <a:r>
              <a:rPr lang="en-US" sz="4000" b="1" dirty="0">
                <a:solidFill>
                  <a:srgbClr val="C00000"/>
                </a:solidFill>
              </a:rPr>
              <a:t>for Process Improvement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786874" cy="56436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 Process Improvement Model</a:t>
            </a:r>
          </a:p>
          <a:p>
            <a:endParaRPr lang="en-US" sz="1700" dirty="0"/>
          </a:p>
          <a:p>
            <a:r>
              <a:rPr lang="en-US" dirty="0"/>
              <a:t>CMM - </a:t>
            </a:r>
            <a:r>
              <a:rPr lang="en-US" dirty="0">
                <a:solidFill>
                  <a:srgbClr val="0A1AB6"/>
                </a:solidFill>
              </a:rPr>
              <a:t>Capability Maturity </a:t>
            </a:r>
            <a:r>
              <a:rPr lang="en-US" b="1" dirty="0">
                <a:solidFill>
                  <a:srgbClr val="0A1AB6"/>
                </a:solidFill>
              </a:rPr>
              <a:t>Model</a:t>
            </a:r>
            <a:r>
              <a:rPr lang="en-US" dirty="0">
                <a:solidFill>
                  <a:srgbClr val="0A1AB6"/>
                </a:solidFill>
              </a:rPr>
              <a:t> (</a:t>
            </a:r>
            <a:r>
              <a:rPr lang="en-US" b="1" dirty="0">
                <a:solidFill>
                  <a:srgbClr val="0A1AB6"/>
                </a:solidFill>
              </a:rPr>
              <a:t>CMM</a:t>
            </a:r>
            <a:r>
              <a:rPr lang="en-US" dirty="0">
                <a:solidFill>
                  <a:srgbClr val="0A1AB6"/>
                </a:solidFill>
              </a:rPr>
              <a:t>)</a:t>
            </a:r>
          </a:p>
          <a:p>
            <a:endParaRPr lang="en-US" sz="2200" dirty="0">
              <a:solidFill>
                <a:srgbClr val="0A1AB6"/>
              </a:solidFill>
            </a:endParaRPr>
          </a:p>
          <a:p>
            <a:pPr algn="just"/>
            <a:r>
              <a:rPr lang="en-US" dirty="0"/>
              <a:t>(</a:t>
            </a:r>
            <a:r>
              <a:rPr lang="en-US" b="1" dirty="0">
                <a:solidFill>
                  <a:srgbClr val="C00000"/>
                </a:solidFill>
              </a:rPr>
              <a:t>CMM</a:t>
            </a:r>
            <a:r>
              <a:rPr lang="en-US" dirty="0"/>
              <a:t>) is a </a:t>
            </a:r>
            <a:r>
              <a:rPr lang="en-US" dirty="0">
                <a:solidFill>
                  <a:srgbClr val="0A1AB6"/>
                </a:solidFill>
              </a:rPr>
              <a:t>Software Process Improvement Methodology </a:t>
            </a:r>
            <a:r>
              <a:rPr lang="en-US" dirty="0"/>
              <a:t>used to </a:t>
            </a:r>
            <a:r>
              <a:rPr lang="en-US" b="1" dirty="0">
                <a:solidFill>
                  <a:srgbClr val="0A1AB6"/>
                </a:solidFill>
              </a:rPr>
              <a:t>Develop</a:t>
            </a:r>
            <a:r>
              <a:rPr lang="en-US" dirty="0"/>
              <a:t> and </a:t>
            </a:r>
            <a:r>
              <a:rPr lang="en-US" b="1" dirty="0">
                <a:solidFill>
                  <a:srgbClr val="0A1AB6"/>
                </a:solidFill>
              </a:rPr>
              <a:t>Refine</a:t>
            </a:r>
            <a:r>
              <a:rPr lang="en-US" dirty="0"/>
              <a:t> an organization's  </a:t>
            </a:r>
            <a:r>
              <a:rPr lang="en-US" b="1" dirty="0"/>
              <a:t>Software</a:t>
            </a:r>
            <a:r>
              <a:rPr lang="en-US" dirty="0"/>
              <a:t> Development </a:t>
            </a:r>
            <a:r>
              <a:rPr lang="en-US" b="1" dirty="0"/>
              <a:t>Process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CMM</a:t>
            </a:r>
            <a:r>
              <a:rPr lang="en-US" dirty="0"/>
              <a:t> was </a:t>
            </a:r>
            <a:r>
              <a:rPr lang="en-US" dirty="0">
                <a:solidFill>
                  <a:srgbClr val="0A1AB6"/>
                </a:solidFill>
              </a:rPr>
              <a:t>Developed</a:t>
            </a:r>
            <a:r>
              <a:rPr lang="en-US" dirty="0"/>
              <a:t> and is </a:t>
            </a:r>
            <a:r>
              <a:rPr lang="en-US" dirty="0">
                <a:solidFill>
                  <a:srgbClr val="0A1AB6"/>
                </a:solidFill>
              </a:rPr>
              <a:t>Promoted</a:t>
            </a:r>
            <a:r>
              <a:rPr lang="en-US" dirty="0"/>
              <a:t> by the </a:t>
            </a:r>
            <a:r>
              <a:rPr lang="en-US" b="1" dirty="0">
                <a:solidFill>
                  <a:srgbClr val="0A1AB6"/>
                </a:solidFill>
              </a:rPr>
              <a:t>Software Engineering</a:t>
            </a:r>
            <a:r>
              <a:rPr lang="en-US" dirty="0">
                <a:solidFill>
                  <a:srgbClr val="0A1AB6"/>
                </a:solidFill>
              </a:rPr>
              <a:t> </a:t>
            </a:r>
            <a:r>
              <a:rPr lang="en-US" b="1" dirty="0">
                <a:solidFill>
                  <a:srgbClr val="0A1AB6"/>
                </a:solidFill>
              </a:rPr>
              <a:t>Institute</a:t>
            </a:r>
            <a:r>
              <a:rPr lang="en-US" dirty="0">
                <a:solidFill>
                  <a:srgbClr val="0A1AB6"/>
                </a:solidFill>
              </a:rPr>
              <a:t> (SEI), </a:t>
            </a:r>
            <a:r>
              <a:rPr lang="en-US" dirty="0"/>
              <a:t>a Research and Development Center sponsored by the </a:t>
            </a:r>
            <a:r>
              <a:rPr lang="en-US" dirty="0">
                <a:solidFill>
                  <a:srgbClr val="0A1AB6"/>
                </a:solidFill>
              </a:rPr>
              <a:t>U.S. Department of Defense (</a:t>
            </a:r>
            <a:r>
              <a:rPr lang="en-US" dirty="0" err="1">
                <a:solidFill>
                  <a:srgbClr val="0A1AB6"/>
                </a:solidFill>
              </a:rPr>
              <a:t>DoD</a:t>
            </a:r>
            <a:r>
              <a:rPr lang="en-US" dirty="0">
                <a:solidFill>
                  <a:srgbClr val="0A1AB6"/>
                </a:solidFill>
              </a:rPr>
              <a:t>).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History of Maturity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714356"/>
            <a:ext cx="8786874" cy="6143644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A </a:t>
            </a:r>
            <a:r>
              <a:rPr lang="en-IN" b="1" dirty="0">
                <a:solidFill>
                  <a:srgbClr val="0A1AB6"/>
                </a:solidFill>
              </a:rPr>
              <a:t>Maturity Model</a:t>
            </a:r>
            <a:r>
              <a:rPr lang="en-IN" dirty="0"/>
              <a:t> is a </a:t>
            </a:r>
            <a:r>
              <a:rPr lang="en-IN" dirty="0">
                <a:solidFill>
                  <a:srgbClr val="0A1AB6"/>
                </a:solidFill>
              </a:rPr>
              <a:t>tool</a:t>
            </a:r>
            <a:r>
              <a:rPr lang="en-IN" dirty="0"/>
              <a:t> that helps people </a:t>
            </a:r>
            <a:r>
              <a:rPr lang="en-IN" dirty="0">
                <a:solidFill>
                  <a:srgbClr val="0A1AB6"/>
                </a:solidFill>
              </a:rPr>
              <a:t>assess the current effectiveness</a:t>
            </a:r>
            <a:r>
              <a:rPr lang="en-IN" dirty="0"/>
              <a:t> of a </a:t>
            </a:r>
            <a:r>
              <a:rPr lang="en-IN" dirty="0">
                <a:solidFill>
                  <a:srgbClr val="0A1AB6"/>
                </a:solidFill>
              </a:rPr>
              <a:t>person or group</a:t>
            </a:r>
            <a:r>
              <a:rPr lang="en-IN" dirty="0"/>
              <a:t> and supports </a:t>
            </a:r>
            <a:r>
              <a:rPr lang="en-IN" dirty="0">
                <a:solidFill>
                  <a:srgbClr val="0A1AB6"/>
                </a:solidFill>
              </a:rPr>
              <a:t>figuring out what capabilities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they need to acquire next </a:t>
            </a:r>
            <a:r>
              <a:rPr lang="en-IN" dirty="0"/>
              <a:t>in order to improve their performance</a:t>
            </a:r>
          </a:p>
          <a:p>
            <a:pPr algn="just"/>
            <a:r>
              <a:rPr lang="en-IN" b="1" dirty="0"/>
              <a:t>Capability Maturity Model</a:t>
            </a:r>
            <a:r>
              <a:rPr lang="en-IN" dirty="0"/>
              <a:t> (</a:t>
            </a:r>
            <a:r>
              <a:rPr lang="en-IN" b="1" dirty="0"/>
              <a:t>CMM</a:t>
            </a:r>
            <a:r>
              <a:rPr lang="en-IN" dirty="0"/>
              <a:t>) is a </a:t>
            </a:r>
            <a:r>
              <a:rPr lang="en-IN" dirty="0">
                <a:solidFill>
                  <a:srgbClr val="0A1AB6"/>
                </a:solidFill>
              </a:rPr>
              <a:t>Development Model </a:t>
            </a:r>
            <a:r>
              <a:rPr lang="en-IN" dirty="0"/>
              <a:t>created in </a:t>
            </a:r>
            <a:r>
              <a:rPr lang="en-IN" dirty="0">
                <a:solidFill>
                  <a:srgbClr val="0A1AB6"/>
                </a:solidFill>
              </a:rPr>
              <a:t>1986</a:t>
            </a:r>
            <a:r>
              <a:rPr lang="en-IN" dirty="0"/>
              <a:t> </a:t>
            </a:r>
          </a:p>
          <a:p>
            <a:pPr algn="just"/>
            <a:r>
              <a:rPr lang="en-IN" dirty="0"/>
              <a:t>The </a:t>
            </a:r>
            <a:r>
              <a:rPr lang="en-IN" dirty="0">
                <a:solidFill>
                  <a:srgbClr val="0A1AB6"/>
                </a:solidFill>
              </a:rPr>
              <a:t>CMM</a:t>
            </a:r>
            <a:r>
              <a:rPr lang="en-IN" dirty="0"/>
              <a:t> was originally developed as a </a:t>
            </a:r>
            <a:r>
              <a:rPr lang="en-IN" dirty="0">
                <a:solidFill>
                  <a:srgbClr val="0A1AB6"/>
                </a:solidFill>
              </a:rPr>
              <a:t>tool</a:t>
            </a:r>
            <a:r>
              <a:rPr lang="en-IN" dirty="0"/>
              <a:t> for objectively </a:t>
            </a:r>
            <a:r>
              <a:rPr lang="en-IN" dirty="0">
                <a:solidFill>
                  <a:srgbClr val="0A1AB6"/>
                </a:solidFill>
              </a:rPr>
              <a:t>assessing</a:t>
            </a:r>
            <a:r>
              <a:rPr lang="en-IN" dirty="0"/>
              <a:t> the ability of </a:t>
            </a:r>
            <a:r>
              <a:rPr lang="en-IN" dirty="0">
                <a:solidFill>
                  <a:srgbClr val="0A1AB6"/>
                </a:solidFill>
              </a:rPr>
              <a:t>government contractors' </a:t>
            </a:r>
            <a:r>
              <a:rPr lang="en-IN" i="1" dirty="0">
                <a:solidFill>
                  <a:srgbClr val="0A1AB6"/>
                </a:solidFill>
              </a:rPr>
              <a:t>processes</a:t>
            </a:r>
            <a:r>
              <a:rPr lang="en-IN" dirty="0"/>
              <a:t> to implement a contracted software project.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Need for Maturity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647700"/>
            <a:ext cx="9001156" cy="6210300"/>
          </a:xfrm>
        </p:spPr>
        <p:txBody>
          <a:bodyPr>
            <a:noAutofit/>
          </a:bodyPr>
          <a:lstStyle/>
          <a:p>
            <a:pPr marL="177800" indent="-177800" algn="just">
              <a:lnSpc>
                <a:spcPct val="120000"/>
              </a:lnSpc>
            </a:pPr>
            <a:r>
              <a:rPr lang="en-IN" sz="1900" dirty="0"/>
              <a:t>The Model is based on the</a:t>
            </a:r>
            <a:r>
              <a:rPr lang="en-IN" sz="1900" dirty="0">
                <a:solidFill>
                  <a:srgbClr val="0A1AB6"/>
                </a:solidFill>
              </a:rPr>
              <a:t> Process Maturity Framework</a:t>
            </a:r>
            <a:r>
              <a:rPr lang="en-IN" sz="1900" dirty="0"/>
              <a:t> first Published  in 1989 in the  book  ”</a:t>
            </a:r>
            <a:r>
              <a:rPr lang="en-IN" sz="1900" b="1" i="1" dirty="0">
                <a:solidFill>
                  <a:srgbClr val="0A1AB6"/>
                </a:solidFill>
              </a:rPr>
              <a:t>Managing the Software Process</a:t>
            </a:r>
            <a:r>
              <a:rPr lang="en-IN" sz="1900" i="1" dirty="0"/>
              <a:t>” </a:t>
            </a:r>
            <a:r>
              <a:rPr lang="en-IN" sz="1900" dirty="0"/>
              <a:t> by </a:t>
            </a:r>
            <a:r>
              <a:rPr lang="en-IN" sz="1900" b="1" dirty="0">
                <a:solidFill>
                  <a:schemeClr val="accent6">
                    <a:lumMod val="75000"/>
                  </a:schemeClr>
                </a:solidFill>
              </a:rPr>
              <a:t>Watts Humphrey</a:t>
            </a:r>
            <a:r>
              <a:rPr lang="en-IN" sz="1900" dirty="0"/>
              <a:t>.</a:t>
            </a:r>
          </a:p>
          <a:p>
            <a:pPr algn="just"/>
            <a:endParaRPr lang="en-IN" sz="1200" dirty="0"/>
          </a:p>
          <a:p>
            <a:pPr marL="177800" indent="-177800" algn="just">
              <a:lnSpc>
                <a:spcPct val="120000"/>
              </a:lnSpc>
            </a:pPr>
            <a:r>
              <a:rPr lang="en-IN" sz="1900" dirty="0"/>
              <a:t>In 1980’s, several US military projects involving </a:t>
            </a:r>
            <a:r>
              <a:rPr lang="en-IN" sz="1900" dirty="0">
                <a:solidFill>
                  <a:srgbClr val="0A1AB6"/>
                </a:solidFill>
              </a:rPr>
              <a:t>software subcontractors </a:t>
            </a:r>
            <a:r>
              <a:rPr lang="en-IN" sz="1900" dirty="0"/>
              <a:t>ran </a:t>
            </a:r>
            <a:r>
              <a:rPr lang="en-IN" sz="1900" dirty="0">
                <a:solidFill>
                  <a:srgbClr val="0A1AB6"/>
                </a:solidFill>
              </a:rPr>
              <a:t>over-budget</a:t>
            </a:r>
            <a:r>
              <a:rPr lang="en-IN" sz="1900" dirty="0"/>
              <a:t> and were </a:t>
            </a:r>
            <a:r>
              <a:rPr lang="en-IN" sz="1900" dirty="0">
                <a:solidFill>
                  <a:srgbClr val="0A1AB6"/>
                </a:solidFill>
              </a:rPr>
              <a:t>completed far later </a:t>
            </a:r>
            <a:r>
              <a:rPr lang="en-IN" sz="1900" dirty="0"/>
              <a:t>than planned. In an effort to determine why this was occurring, the </a:t>
            </a:r>
            <a:r>
              <a:rPr lang="en-IN" sz="1900" dirty="0">
                <a:solidFill>
                  <a:srgbClr val="0A1AB6"/>
                </a:solidFill>
              </a:rPr>
              <a:t>United States Air Force</a:t>
            </a:r>
            <a:r>
              <a:rPr lang="en-IN" sz="1900" dirty="0"/>
              <a:t> funded a study at the </a:t>
            </a:r>
            <a:r>
              <a:rPr lang="en-IN" sz="1900" dirty="0">
                <a:solidFill>
                  <a:srgbClr val="0A1AB6"/>
                </a:solidFill>
              </a:rPr>
              <a:t>Software Engineering Institute (SEI).</a:t>
            </a:r>
          </a:p>
          <a:p>
            <a:pPr algn="just"/>
            <a:endParaRPr lang="en-IN" sz="1000" dirty="0">
              <a:solidFill>
                <a:srgbClr val="0A1AB6"/>
              </a:solidFill>
            </a:endParaRPr>
          </a:p>
          <a:p>
            <a:pPr marL="177800" indent="-177800" algn="just">
              <a:lnSpc>
                <a:spcPct val="120000"/>
              </a:lnSpc>
            </a:pPr>
            <a:r>
              <a:rPr lang="en-IN" sz="1900" dirty="0">
                <a:solidFill>
                  <a:srgbClr val="0A1AB6"/>
                </a:solidFill>
              </a:rPr>
              <a:t>Active development</a:t>
            </a:r>
            <a:r>
              <a:rPr lang="en-IN" sz="1900" dirty="0"/>
              <a:t> </a:t>
            </a:r>
            <a:r>
              <a:rPr lang="en-IN" sz="1900" dirty="0">
                <a:solidFill>
                  <a:srgbClr val="0A1AB6"/>
                </a:solidFill>
              </a:rPr>
              <a:t>of the model </a:t>
            </a:r>
            <a:r>
              <a:rPr lang="en-IN" sz="1900" dirty="0"/>
              <a:t>by the US Department of Defense Software Engineering Institute (SEI) began in </a:t>
            </a:r>
            <a:r>
              <a:rPr lang="en-IN" sz="1900" dirty="0">
                <a:solidFill>
                  <a:srgbClr val="0A1AB6"/>
                </a:solidFill>
              </a:rPr>
              <a:t>1986</a:t>
            </a:r>
            <a:r>
              <a:rPr lang="en-IN" sz="1900" dirty="0"/>
              <a:t> when Humphrey joined the </a:t>
            </a:r>
            <a:r>
              <a:rPr lang="en-IN" sz="1900" dirty="0">
                <a:solidFill>
                  <a:srgbClr val="0A1AB6"/>
                </a:solidFill>
              </a:rPr>
              <a:t>Software Engineering Institute</a:t>
            </a:r>
            <a:r>
              <a:rPr lang="en-IN" sz="1900" dirty="0"/>
              <a:t> located at </a:t>
            </a:r>
            <a:r>
              <a:rPr lang="en-IN" sz="1900" dirty="0">
                <a:solidFill>
                  <a:srgbClr val="0A1AB6"/>
                </a:solidFill>
              </a:rPr>
              <a:t>Carnegie Mellon University in Pittsburgh, Pennsylvania</a:t>
            </a:r>
          </a:p>
          <a:p>
            <a:pPr algn="just">
              <a:lnSpc>
                <a:spcPct val="120000"/>
              </a:lnSpc>
            </a:pPr>
            <a:endParaRPr lang="en-IN" sz="1400" dirty="0">
              <a:solidFill>
                <a:srgbClr val="0A1AB6"/>
              </a:solidFill>
            </a:endParaRPr>
          </a:p>
          <a:p>
            <a:pPr marL="177800" indent="-177800" algn="just">
              <a:lnSpc>
                <a:spcPct val="120000"/>
              </a:lnSpc>
            </a:pPr>
            <a:r>
              <a:rPr lang="en-IN" sz="1900" dirty="0"/>
              <a:t>At the request of the U.S. Air Force he began formalizing his </a:t>
            </a:r>
            <a:r>
              <a:rPr lang="en-IN" sz="1900" dirty="0">
                <a:solidFill>
                  <a:srgbClr val="0A1AB6"/>
                </a:solidFill>
              </a:rPr>
              <a:t>Process Maturity Framework </a:t>
            </a:r>
            <a:r>
              <a:rPr lang="en-IN" sz="1900" dirty="0"/>
              <a:t>to aid the U.S. Department of Defense in </a:t>
            </a:r>
            <a:r>
              <a:rPr lang="en-IN" sz="1900" dirty="0">
                <a:solidFill>
                  <a:srgbClr val="0A1AB6"/>
                </a:solidFill>
              </a:rPr>
              <a:t>evaluating the capability of software contractors as part of awarding contracts</a:t>
            </a:r>
          </a:p>
          <a:p>
            <a:pPr marL="177800" indent="-177800" algn="just">
              <a:lnSpc>
                <a:spcPct val="120000"/>
              </a:lnSpc>
            </a:pPr>
            <a:endParaRPr lang="en-IN" sz="1100" dirty="0">
              <a:solidFill>
                <a:srgbClr val="0A1AB6"/>
              </a:solidFill>
            </a:endParaRPr>
          </a:p>
          <a:p>
            <a:pPr marL="177800" indent="-177800" algn="just">
              <a:lnSpc>
                <a:spcPct val="120000"/>
              </a:lnSpc>
            </a:pPr>
            <a:r>
              <a:rPr lang="en-IN" sz="2000" dirty="0"/>
              <a:t>The full representation of the Capability Maturity Model as a set of </a:t>
            </a:r>
            <a:r>
              <a:rPr lang="en-IN" sz="2000" dirty="0">
                <a:solidFill>
                  <a:srgbClr val="0A1AB6"/>
                </a:solidFill>
              </a:rPr>
              <a:t>defined Process Areas and Practices </a:t>
            </a:r>
            <a:r>
              <a:rPr lang="en-IN" sz="2000" dirty="0"/>
              <a:t>at each of the </a:t>
            </a:r>
            <a:r>
              <a:rPr lang="en-IN" sz="2000" dirty="0">
                <a:solidFill>
                  <a:srgbClr val="0A1AB6"/>
                </a:solidFill>
              </a:rPr>
              <a:t>Five Maturity Levels </a:t>
            </a:r>
            <a:r>
              <a:rPr lang="en-IN" sz="2000" dirty="0"/>
              <a:t>was initiated in 1991</a:t>
            </a:r>
            <a:endParaRPr lang="en-IN" sz="1900" dirty="0">
              <a:solidFill>
                <a:srgbClr val="0A1AB6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48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Internal Structure of Maturity Level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40" y="785794"/>
            <a:ext cx="893868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96838"/>
            <a:ext cx="8858312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Five Levels of Software Process Maturity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06718" y="784921"/>
            <a:ext cx="5715040" cy="600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25382" y="1054084"/>
            <a:ext cx="39290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CMM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Follows a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Stage - Architecture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for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Process Improvement Model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153958" y="1784340"/>
            <a:ext cx="428628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It contains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Stages / Levels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through which an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organization process evolves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from one that is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Adhoc </a:t>
            </a:r>
            <a:r>
              <a:rPr lang="en-IN" sz="1200" dirty="0"/>
              <a:t>&amp;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UnManaged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to one that is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Calibri" pitchFamily="34" charset="0"/>
                <a:ea typeface="Calibri" pitchFamily="34" charset="0"/>
                <a:cs typeface="Mangal"/>
              </a:rPr>
              <a:t> Repeatable , Defined , Managed and Optimized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Key Process Areas of CMM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844" y="579329"/>
            <a:ext cx="8858312" cy="627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Structure of Levels - CMM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5794"/>
            <a:ext cx="9144000" cy="5857916"/>
          </a:xfrm>
        </p:spPr>
        <p:txBody>
          <a:bodyPr/>
          <a:lstStyle/>
          <a:p>
            <a:r>
              <a:rPr lang="en-IN" dirty="0">
                <a:solidFill>
                  <a:srgbClr val="0A1AB6"/>
                </a:solidFill>
              </a:rPr>
              <a:t>Each Level </a:t>
            </a:r>
            <a:r>
              <a:rPr lang="en-IN" dirty="0"/>
              <a:t>with the Exception of </a:t>
            </a:r>
            <a:r>
              <a:rPr lang="en-IN" dirty="0">
                <a:solidFill>
                  <a:srgbClr val="0A1AB6"/>
                </a:solidFill>
              </a:rPr>
              <a:t>Level 1</a:t>
            </a:r>
            <a:r>
              <a:rPr lang="en-IN" dirty="0"/>
              <a:t>  has a </a:t>
            </a:r>
            <a:r>
              <a:rPr lang="en-IN" dirty="0">
                <a:solidFill>
                  <a:srgbClr val="0A1AB6"/>
                </a:solidFill>
              </a:rPr>
              <a:t>structure</a:t>
            </a:r>
            <a:r>
              <a:rPr lang="en-IN" dirty="0"/>
              <a:t> that consists of the following</a:t>
            </a:r>
          </a:p>
          <a:p>
            <a:pPr lvl="1"/>
            <a:r>
              <a:rPr lang="en-IN" dirty="0"/>
              <a:t> A Set of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Maturity Goals </a:t>
            </a:r>
            <a:r>
              <a:rPr lang="en-IN" dirty="0"/>
              <a:t>(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KPA’s </a:t>
            </a:r>
            <a:r>
              <a:rPr lang="en-IN" dirty="0"/>
              <a:t>)</a:t>
            </a:r>
            <a:endParaRPr lang="en-IN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IN" dirty="0"/>
              <a:t>Supporting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Maturity SubGoals</a:t>
            </a:r>
          </a:p>
          <a:p>
            <a:pPr lvl="1"/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Activities , Tasks and Responsibilities </a:t>
            </a:r>
            <a:r>
              <a:rPr lang="en-IN" dirty="0"/>
              <a:t>( ATR’s)</a:t>
            </a:r>
          </a:p>
          <a:p>
            <a:pPr lvl="1">
              <a:buNone/>
            </a:pPr>
            <a:endParaRPr lang="en-IN" dirty="0"/>
          </a:p>
          <a:p>
            <a:pPr lvl="1">
              <a:buNone/>
            </a:pPr>
            <a:r>
              <a:rPr lang="en-IN" dirty="0">
                <a:solidFill>
                  <a:srgbClr val="C00000"/>
                </a:solidFill>
              </a:rPr>
              <a:t>Level 1</a:t>
            </a:r>
            <a:r>
              <a:rPr lang="en-IN" dirty="0"/>
              <a:t> : (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>
                <a:solidFill>
                  <a:srgbClr val="0A1AB6"/>
                </a:solidFill>
              </a:rPr>
              <a:t>No Maturity Goals </a:t>
            </a:r>
            <a:r>
              <a:rPr lang="en-IN" dirty="0"/>
              <a:t>) : </a:t>
            </a:r>
            <a:r>
              <a:rPr lang="en-IN" b="1" dirty="0">
                <a:solidFill>
                  <a:srgbClr val="C00000"/>
                </a:solidFill>
              </a:rPr>
              <a:t>Initial</a:t>
            </a:r>
          </a:p>
          <a:p>
            <a:pPr lvl="3"/>
            <a:r>
              <a:rPr lang="en-IN" dirty="0"/>
              <a:t>Process at this level is ill- Defined , Ad hoc , Uncontrolled </a:t>
            </a:r>
            <a:r>
              <a:rPr lang="en-IN" sz="1400" dirty="0"/>
              <a:t>&amp;</a:t>
            </a:r>
            <a:r>
              <a:rPr lang="en-IN" dirty="0"/>
              <a:t> Reactive Manner </a:t>
            </a:r>
          </a:p>
          <a:p>
            <a:pPr lvl="3"/>
            <a:r>
              <a:rPr lang="en-IN" dirty="0"/>
              <a:t>A Documented set of Specification  for  Software Behaviour Often does not Exist.</a:t>
            </a:r>
          </a:p>
          <a:p>
            <a:pPr lvl="3"/>
            <a:r>
              <a:rPr lang="en-IN" dirty="0"/>
              <a:t>Software Products are often Released without any Quality Assurance</a:t>
            </a:r>
          </a:p>
          <a:p>
            <a:pPr lvl="3"/>
            <a:r>
              <a:rPr lang="en-IN" dirty="0"/>
              <a:t>There is a Lack of Resources , Tools and Properly Trained Staff.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7016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CMM</a:t>
            </a:r>
            <a:r>
              <a:rPr lang="en-US" b="1" dirty="0"/>
              <a:t> : </a:t>
            </a:r>
            <a:r>
              <a:rPr lang="en-US" b="1" dirty="0">
                <a:solidFill>
                  <a:srgbClr val="C00000"/>
                </a:solidFill>
              </a:rPr>
              <a:t>Level2 </a:t>
            </a:r>
            <a:r>
              <a:rPr lang="en-US" b="1" dirty="0"/>
              <a:t>:</a:t>
            </a:r>
            <a:r>
              <a:rPr lang="en-US" b="1" dirty="0">
                <a:solidFill>
                  <a:srgbClr val="0A1AB6"/>
                </a:solidFill>
              </a:rPr>
              <a:t>Repeatable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65174"/>
            <a:ext cx="8858312" cy="577853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</a:rPr>
              <a:t>Level2</a:t>
            </a:r>
            <a:r>
              <a:rPr lang="en-US" dirty="0"/>
              <a:t>:</a:t>
            </a:r>
            <a:r>
              <a:rPr lang="en-US" b="1" dirty="0">
                <a:solidFill>
                  <a:srgbClr val="0A1AB6"/>
                </a:solidFill>
              </a:rPr>
              <a:t>Repeatable</a:t>
            </a:r>
            <a:r>
              <a:rPr lang="en-US" dirty="0"/>
              <a:t>: This Maturity Level is best Focused on Project Level Thinking.</a:t>
            </a:r>
          </a:p>
          <a:p>
            <a:pPr algn="just"/>
            <a:r>
              <a:rPr lang="en-US" dirty="0"/>
              <a:t>Basic </a:t>
            </a:r>
            <a:r>
              <a:rPr lang="en-US" dirty="0">
                <a:solidFill>
                  <a:srgbClr val="0A1AB6"/>
                </a:solidFill>
              </a:rPr>
              <a:t>Project Management Processes </a:t>
            </a:r>
            <a:r>
              <a:rPr lang="en-US" dirty="0"/>
              <a:t>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 place </a:t>
            </a:r>
            <a:r>
              <a:rPr lang="en-US" dirty="0"/>
              <a:t>to track the </a:t>
            </a:r>
            <a:r>
              <a:rPr lang="en-US" dirty="0">
                <a:solidFill>
                  <a:srgbClr val="0A1AB6"/>
                </a:solidFill>
              </a:rPr>
              <a:t>Cost, Schedule, Functionality</a:t>
            </a:r>
            <a:r>
              <a:rPr lang="en-US" dirty="0"/>
              <a:t>, and </a:t>
            </a:r>
            <a:r>
              <a:rPr lang="en-US" dirty="0">
                <a:solidFill>
                  <a:srgbClr val="0A1AB6"/>
                </a:solidFill>
              </a:rPr>
              <a:t>Quality</a:t>
            </a:r>
            <a:r>
              <a:rPr lang="en-US" dirty="0"/>
              <a:t> of the product.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Lessons learned </a:t>
            </a:r>
            <a:r>
              <a:rPr lang="en-US" dirty="0"/>
              <a:t>from previous similar projects are applied.</a:t>
            </a:r>
          </a:p>
          <a:p>
            <a:pPr algn="just"/>
            <a:r>
              <a:rPr lang="en-US" dirty="0"/>
              <a:t>There is a </a:t>
            </a:r>
            <a:r>
              <a:rPr lang="en-US" dirty="0" err="1"/>
              <a:t>scense</a:t>
            </a:r>
            <a:r>
              <a:rPr lang="en-US" dirty="0"/>
              <a:t> of </a:t>
            </a:r>
            <a:r>
              <a:rPr lang="en-US" dirty="0" err="1">
                <a:solidFill>
                  <a:srgbClr val="0A1AB6"/>
                </a:solidFill>
              </a:rPr>
              <a:t>Descipline</a:t>
            </a:r>
            <a:r>
              <a:rPr lang="en-US" dirty="0"/>
              <a:t>. Basic software testing practices, such as test plans and test cases are used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5561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CMM : Level3: </a:t>
            </a:r>
            <a:r>
              <a:rPr lang="en-US" b="1" dirty="0">
                <a:solidFill>
                  <a:srgbClr val="0A1AB6"/>
                </a:solidFill>
              </a:rPr>
              <a:t>Defined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25500"/>
            <a:ext cx="8924956" cy="5889648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Level 3</a:t>
            </a:r>
            <a:r>
              <a:rPr lang="en-US" dirty="0"/>
              <a:t>: </a:t>
            </a:r>
            <a:r>
              <a:rPr lang="en-US" b="1" dirty="0">
                <a:solidFill>
                  <a:srgbClr val="0A1AB6"/>
                </a:solidFill>
              </a:rPr>
              <a:t>Defined</a:t>
            </a:r>
            <a:endParaRPr lang="en-US" dirty="0"/>
          </a:p>
          <a:p>
            <a:pPr algn="just"/>
            <a:r>
              <a:rPr lang="en-US" dirty="0"/>
              <a:t>Common </a:t>
            </a:r>
            <a:r>
              <a:rPr lang="en-US" dirty="0">
                <a:solidFill>
                  <a:srgbClr val="0A1AB6"/>
                </a:solidFill>
              </a:rPr>
              <a:t>Management and Engineering Activities </a:t>
            </a:r>
            <a:r>
              <a:rPr lang="en-US" dirty="0"/>
              <a:t>are </a:t>
            </a:r>
            <a:r>
              <a:rPr lang="en-US" dirty="0">
                <a:solidFill>
                  <a:srgbClr val="0A1AB6"/>
                </a:solidFill>
              </a:rPr>
              <a:t>Standardized</a:t>
            </a:r>
            <a:r>
              <a:rPr lang="en-US" dirty="0"/>
              <a:t> and </a:t>
            </a:r>
            <a:r>
              <a:rPr lang="en-US" dirty="0">
                <a:solidFill>
                  <a:srgbClr val="0A1AB6"/>
                </a:solidFill>
              </a:rPr>
              <a:t>Documented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These </a:t>
            </a:r>
            <a:r>
              <a:rPr lang="en-US" dirty="0">
                <a:solidFill>
                  <a:srgbClr val="0A1AB6"/>
                </a:solidFill>
              </a:rPr>
              <a:t>Standards</a:t>
            </a:r>
            <a:r>
              <a:rPr lang="en-US" dirty="0"/>
              <a:t>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Adapted</a:t>
            </a:r>
            <a:r>
              <a:rPr lang="en-US" dirty="0">
                <a:solidFill>
                  <a:srgbClr val="0A1AB6"/>
                </a:solidFill>
              </a:rPr>
              <a:t>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Approved</a:t>
            </a:r>
            <a:r>
              <a:rPr lang="en-US" dirty="0">
                <a:solidFill>
                  <a:srgbClr val="0A1AB6"/>
                </a:solidFill>
              </a:rPr>
              <a:t> </a:t>
            </a:r>
            <a:r>
              <a:rPr lang="en-US" dirty="0"/>
              <a:t>for use on different projects.</a:t>
            </a:r>
          </a:p>
          <a:p>
            <a:pPr algn="just"/>
            <a:r>
              <a:rPr lang="en-US" dirty="0">
                <a:solidFill>
                  <a:srgbClr val="0A1AB6"/>
                </a:solidFill>
              </a:rPr>
              <a:t>Test Documents </a:t>
            </a:r>
            <a:r>
              <a:rPr lang="en-US" dirty="0"/>
              <a:t>and </a:t>
            </a:r>
            <a:r>
              <a:rPr lang="en-US" dirty="0">
                <a:solidFill>
                  <a:srgbClr val="0A1AB6"/>
                </a:solidFill>
              </a:rPr>
              <a:t>Plans</a:t>
            </a:r>
            <a:r>
              <a:rPr lang="en-US" dirty="0"/>
              <a:t>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Reviewed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Approved</a:t>
            </a:r>
            <a:r>
              <a:rPr lang="en-US" dirty="0"/>
              <a:t> before testing begins.</a:t>
            </a:r>
          </a:p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A1AB6"/>
                </a:solidFill>
              </a:rPr>
              <a:t>Test Group </a:t>
            </a:r>
            <a:r>
              <a:rPr lang="en-US" dirty="0"/>
              <a:t>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Independent</a:t>
            </a:r>
            <a:r>
              <a:rPr lang="en-US" dirty="0"/>
              <a:t> form </a:t>
            </a:r>
            <a:r>
              <a:rPr lang="en-US" dirty="0">
                <a:solidFill>
                  <a:srgbClr val="0A1AB6"/>
                </a:solidFill>
              </a:rPr>
              <a:t>Developers</a:t>
            </a:r>
            <a:r>
              <a:rPr lang="en-US" dirty="0"/>
              <a:t>. The </a:t>
            </a:r>
            <a:r>
              <a:rPr lang="en-US" dirty="0">
                <a:solidFill>
                  <a:srgbClr val="0A1AB6"/>
                </a:solidFill>
              </a:rPr>
              <a:t>Test Results </a:t>
            </a:r>
            <a:r>
              <a:rPr lang="en-US" dirty="0"/>
              <a:t>are used to determine when the s/w is ready.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7397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CMM</a:t>
            </a:r>
            <a:r>
              <a:rPr lang="en-US" dirty="0"/>
              <a:t> : </a:t>
            </a:r>
            <a:r>
              <a:rPr lang="en-US" b="1" dirty="0">
                <a:solidFill>
                  <a:srgbClr val="C00000"/>
                </a:solidFill>
              </a:rPr>
              <a:t>Level 4: </a:t>
            </a:r>
            <a:r>
              <a:rPr lang="en-US" b="1" dirty="0">
                <a:solidFill>
                  <a:srgbClr val="0A1AB6"/>
                </a:solidFill>
              </a:rPr>
              <a:t>Managed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57232"/>
            <a:ext cx="8858312" cy="5786478"/>
          </a:xfrm>
        </p:spPr>
        <p:txBody>
          <a:bodyPr>
            <a:normAutofit/>
          </a:bodyPr>
          <a:lstStyle/>
          <a:p>
            <a:pPr marL="228600" indent="-228600" algn="just"/>
            <a:r>
              <a:rPr lang="en-US" b="1" dirty="0">
                <a:solidFill>
                  <a:srgbClr val="C00000"/>
                </a:solidFill>
              </a:rPr>
              <a:t>Level 4: </a:t>
            </a:r>
            <a:r>
              <a:rPr lang="en-US" b="1" dirty="0">
                <a:solidFill>
                  <a:srgbClr val="0A1AB6"/>
                </a:solidFill>
              </a:rPr>
              <a:t>Managed</a:t>
            </a:r>
            <a:r>
              <a:rPr lang="en-US" dirty="0"/>
              <a:t>: At this maturity level, the organizations process is under </a:t>
            </a:r>
            <a:r>
              <a:rPr lang="en-US" dirty="0">
                <a:solidFill>
                  <a:srgbClr val="0A1AB6"/>
                </a:solidFill>
              </a:rPr>
              <a:t>statistical control</a:t>
            </a:r>
            <a:r>
              <a:rPr lang="en-US" dirty="0"/>
              <a:t>.</a:t>
            </a:r>
          </a:p>
          <a:p>
            <a:pPr marL="228600" indent="-228600" algn="just"/>
            <a:r>
              <a:rPr lang="en-US" dirty="0">
                <a:solidFill>
                  <a:srgbClr val="0A1AB6"/>
                </a:solidFill>
              </a:rPr>
              <a:t>Product Quality </a:t>
            </a:r>
            <a:r>
              <a:rPr lang="en-US" dirty="0"/>
              <a:t>is specified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Quantitatively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beforehand</a:t>
            </a:r>
            <a:r>
              <a:rPr lang="en-US" dirty="0"/>
              <a:t> (For Example, this product </a:t>
            </a:r>
            <a:r>
              <a:rPr lang="en-US" dirty="0">
                <a:solidFill>
                  <a:srgbClr val="0A1AB6"/>
                </a:solidFill>
              </a:rPr>
              <a:t>wont release</a:t>
            </a:r>
            <a:r>
              <a:rPr lang="en-US" dirty="0"/>
              <a:t> until it has fewer than </a:t>
            </a:r>
            <a:r>
              <a:rPr lang="en-US" dirty="0">
                <a:solidFill>
                  <a:srgbClr val="0A1AB6"/>
                </a:solidFill>
              </a:rPr>
              <a:t>0.5 defects per 1,000 lines of code</a:t>
            </a:r>
            <a:r>
              <a:rPr lang="en-US" dirty="0"/>
              <a:t>) and the </a:t>
            </a:r>
            <a:r>
              <a:rPr lang="en-US" dirty="0">
                <a:solidFill>
                  <a:srgbClr val="0A1AB6"/>
                </a:solidFill>
              </a:rPr>
              <a:t>s/w isn't released </a:t>
            </a:r>
            <a:r>
              <a:rPr lang="en-US" dirty="0"/>
              <a:t>until that goal is met.</a:t>
            </a:r>
          </a:p>
          <a:p>
            <a:pPr marL="228600" indent="-228600" algn="just"/>
            <a:r>
              <a:rPr lang="en-US" dirty="0">
                <a:solidFill>
                  <a:srgbClr val="0A1AB6"/>
                </a:solidFill>
              </a:rPr>
              <a:t>Details</a:t>
            </a:r>
            <a:r>
              <a:rPr lang="en-US" dirty="0"/>
              <a:t> of the </a:t>
            </a:r>
            <a:r>
              <a:rPr lang="en-US" dirty="0">
                <a:solidFill>
                  <a:srgbClr val="0A1AB6"/>
                </a:solidFill>
              </a:rPr>
              <a:t>Development Process </a:t>
            </a:r>
            <a:r>
              <a:rPr lang="en-US" dirty="0"/>
              <a:t>and the </a:t>
            </a:r>
            <a:r>
              <a:rPr lang="en-US" dirty="0">
                <a:solidFill>
                  <a:srgbClr val="0A1AB6"/>
                </a:solidFill>
              </a:rPr>
              <a:t>S/w Quality</a:t>
            </a:r>
            <a:r>
              <a:rPr lang="en-US" dirty="0"/>
              <a:t> are </a:t>
            </a:r>
            <a:r>
              <a:rPr lang="en-US" dirty="0">
                <a:solidFill>
                  <a:srgbClr val="0A1AB6"/>
                </a:solidFill>
              </a:rPr>
              <a:t>collected</a:t>
            </a:r>
            <a:r>
              <a:rPr lang="en-US" dirty="0"/>
              <a:t> over the projects development, and </a:t>
            </a:r>
            <a:r>
              <a:rPr lang="en-US" dirty="0">
                <a:solidFill>
                  <a:srgbClr val="0A1AB6"/>
                </a:solidFill>
              </a:rPr>
              <a:t>adjustments</a:t>
            </a:r>
            <a:r>
              <a:rPr lang="en-US" dirty="0"/>
              <a:t> are made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correct deviations </a:t>
            </a:r>
            <a:r>
              <a:rPr lang="en-US" dirty="0"/>
              <a:t>and to keep the project on </a:t>
            </a:r>
            <a:r>
              <a:rPr lang="en-US" dirty="0">
                <a:solidFill>
                  <a:srgbClr val="0A1AB6"/>
                </a:solidFill>
              </a:rPr>
              <a:t>plan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00010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C00000"/>
                </a:solidFill>
              </a:rPr>
              <a:t>What is Software?</a:t>
            </a:r>
            <a:endParaRPr lang="en-IN" sz="54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557216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i="1" dirty="0">
                <a:latin typeface="+mj-lt"/>
              </a:rPr>
              <a:t>Software is: </a:t>
            </a:r>
          </a:p>
          <a:p>
            <a:pPr>
              <a:buNone/>
            </a:pPr>
            <a:endParaRPr lang="en-US" sz="2000" i="1" dirty="0">
              <a:latin typeface="+mj-lt"/>
            </a:endParaRPr>
          </a:p>
          <a:p>
            <a:pPr marL="514350" indent="-514350" algn="just">
              <a:buAutoNum type="arabicParenBoth"/>
            </a:pPr>
            <a:r>
              <a:rPr lang="en-US" b="1" i="1" dirty="0">
                <a:solidFill>
                  <a:srgbClr val="0A1AB6"/>
                </a:solidFill>
                <a:latin typeface="+mj-lt"/>
              </a:rPr>
              <a:t>Instructions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(Computer Programs) that when executed provide desired features, function, and performance</a:t>
            </a:r>
          </a:p>
          <a:p>
            <a:pPr marL="514350" indent="-514350" algn="just">
              <a:buNone/>
            </a:pPr>
            <a:endParaRPr lang="en-US" i="1" dirty="0">
              <a:latin typeface="+mj-lt"/>
            </a:endParaRPr>
          </a:p>
          <a:p>
            <a:pPr algn="just">
              <a:buNone/>
            </a:pPr>
            <a:r>
              <a:rPr lang="en-US" b="1" i="1" dirty="0">
                <a:solidFill>
                  <a:srgbClr val="0A1AB6"/>
                </a:solidFill>
                <a:latin typeface="+mj-lt"/>
              </a:rPr>
              <a:t>(2)</a:t>
            </a:r>
            <a:r>
              <a:rPr lang="en-US" sz="100" i="1" dirty="0">
                <a:latin typeface="+mj-lt"/>
              </a:rPr>
              <a:t> </a:t>
            </a:r>
            <a:r>
              <a:rPr lang="en-US" b="1" i="1" dirty="0">
                <a:solidFill>
                  <a:srgbClr val="0A1AB6"/>
                </a:solidFill>
                <a:latin typeface="+mj-lt"/>
              </a:rPr>
              <a:t>Data Structures </a:t>
            </a:r>
            <a:r>
              <a:rPr lang="en-US" dirty="0">
                <a:latin typeface="+mj-lt"/>
              </a:rPr>
              <a:t>that enable the programs to adequately manipulate information </a:t>
            </a:r>
          </a:p>
          <a:p>
            <a:pPr algn="just">
              <a:buNone/>
            </a:pPr>
            <a:endParaRPr lang="en-US" i="1" dirty="0">
              <a:latin typeface="+mj-lt"/>
            </a:endParaRPr>
          </a:p>
          <a:p>
            <a:pPr algn="just">
              <a:buNone/>
            </a:pPr>
            <a:r>
              <a:rPr lang="en-US" b="1" i="1" dirty="0">
                <a:solidFill>
                  <a:srgbClr val="0A1AB6"/>
                </a:solidFill>
                <a:latin typeface="+mj-lt"/>
              </a:rPr>
              <a:t>(3)</a:t>
            </a:r>
            <a:r>
              <a:rPr lang="en-US" sz="600" i="1" dirty="0">
                <a:latin typeface="+mj-lt"/>
              </a:rPr>
              <a:t> </a:t>
            </a:r>
            <a:r>
              <a:rPr lang="en-US" b="1" i="1" dirty="0">
                <a:solidFill>
                  <a:srgbClr val="0A1AB6"/>
                </a:solidFill>
                <a:latin typeface="+mj-lt"/>
              </a:rPr>
              <a:t>Documentation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that describes the operation and use of the programs. 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214291"/>
            <a:ext cx="1114544" cy="113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85818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CMM : Level 5 : </a:t>
            </a:r>
            <a:r>
              <a:rPr lang="en-US" b="1" dirty="0">
                <a:solidFill>
                  <a:srgbClr val="0A1AB6"/>
                </a:solidFill>
              </a:rPr>
              <a:t>Optimizing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084"/>
            <a:ext cx="8858312" cy="5715064"/>
          </a:xfrm>
        </p:spPr>
        <p:txBody>
          <a:bodyPr/>
          <a:lstStyle/>
          <a:p>
            <a:pPr algn="just"/>
            <a:r>
              <a:rPr lang="en-US" sz="3600" b="1" dirty="0">
                <a:solidFill>
                  <a:srgbClr val="C00000"/>
                </a:solidFill>
              </a:rPr>
              <a:t>Level</a:t>
            </a:r>
            <a:r>
              <a:rPr lang="en-US" sz="100" b="1" dirty="0">
                <a:solidFill>
                  <a:srgbClr val="C00000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5</a:t>
            </a:r>
            <a:r>
              <a:rPr lang="en-US" sz="100" b="1" dirty="0">
                <a:solidFill>
                  <a:srgbClr val="C00000"/>
                </a:solidFill>
              </a:rPr>
              <a:t> </a:t>
            </a:r>
            <a:r>
              <a:rPr lang="en-US" dirty="0"/>
              <a:t>: </a:t>
            </a:r>
            <a:r>
              <a:rPr lang="en-US" b="1" dirty="0">
                <a:solidFill>
                  <a:srgbClr val="0A1AB6"/>
                </a:solidFill>
              </a:rPr>
              <a:t>Optimizing</a:t>
            </a:r>
            <a:r>
              <a:rPr lang="en-US" dirty="0"/>
              <a:t> This Level is called “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Optimizing</a:t>
            </a:r>
            <a:r>
              <a:rPr lang="en-US" dirty="0"/>
              <a:t>“</a:t>
            </a:r>
            <a:r>
              <a:rPr lang="en-US" sz="900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A1AB6"/>
                </a:solidFill>
              </a:rPr>
              <a:t>not</a:t>
            </a:r>
            <a:r>
              <a:rPr lang="en-US" sz="100" dirty="0">
                <a:solidFill>
                  <a:srgbClr val="0A1AB6"/>
                </a:solidFill>
              </a:rPr>
              <a:t> </a:t>
            </a:r>
            <a:r>
              <a:rPr lang="en-US" dirty="0">
                <a:solidFill>
                  <a:srgbClr val="0A1AB6"/>
                </a:solidFill>
              </a:rPr>
              <a:t>“Optimized“</a:t>
            </a:r>
            <a:r>
              <a:rPr lang="en-US" sz="100" dirty="0">
                <a:solidFill>
                  <a:srgbClr val="0A1AB6"/>
                </a:solidFill>
              </a:rPr>
              <a:t> </a:t>
            </a:r>
            <a:r>
              <a:rPr lang="en-US" dirty="0"/>
              <a:t>)</a:t>
            </a:r>
            <a:r>
              <a:rPr lang="en-US" sz="400" dirty="0"/>
              <a:t> </a:t>
            </a:r>
            <a:r>
              <a:rPr lang="en-US" dirty="0"/>
              <a:t>because it's </a:t>
            </a:r>
            <a:r>
              <a:rPr lang="en-US" dirty="0">
                <a:solidFill>
                  <a:srgbClr val="0A1AB6"/>
                </a:solidFill>
              </a:rPr>
              <a:t>Continually Improving </a:t>
            </a:r>
            <a:r>
              <a:rPr lang="en-US" dirty="0"/>
              <a:t>from Level 4. </a:t>
            </a:r>
          </a:p>
          <a:p>
            <a:pPr algn="just"/>
            <a:r>
              <a:rPr lang="en-US" dirty="0"/>
              <a:t>New Technologies and Processes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Attempted</a:t>
            </a:r>
            <a:r>
              <a:rPr lang="en-US" dirty="0"/>
              <a:t>,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results are Measured</a:t>
            </a:r>
            <a:r>
              <a:rPr lang="en-US" dirty="0"/>
              <a:t>, and both </a:t>
            </a:r>
            <a:r>
              <a:rPr lang="en-US" dirty="0">
                <a:solidFill>
                  <a:srgbClr val="0A1AB6"/>
                </a:solidFill>
              </a:rPr>
              <a:t>Incremental</a:t>
            </a:r>
            <a:r>
              <a:rPr lang="en-US" dirty="0"/>
              <a:t> and </a:t>
            </a:r>
            <a:r>
              <a:rPr lang="en-US" dirty="0">
                <a:solidFill>
                  <a:srgbClr val="0A1AB6"/>
                </a:solidFill>
              </a:rPr>
              <a:t>Revolutionary Changes </a:t>
            </a:r>
            <a:r>
              <a:rPr lang="en-US" dirty="0"/>
              <a:t>are instituted to achieve even better quality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84453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GAP Analysis in CMM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286512" y="1835140"/>
            <a:ext cx="1285884" cy="785818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Level 2</a:t>
            </a:r>
            <a:r>
              <a:rPr lang="en-US" dirty="0"/>
              <a:t>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572396" y="785794"/>
            <a:ext cx="1357322" cy="714380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Level 3</a:t>
            </a:r>
            <a:r>
              <a:rPr lang="en-US" dirty="0"/>
              <a:t> </a:t>
            </a:r>
          </a:p>
        </p:txBody>
      </p:sp>
      <p:sp>
        <p:nvSpPr>
          <p:cNvPr id="6" name="Bent Arrow 5"/>
          <p:cNvSpPr/>
          <p:nvPr/>
        </p:nvSpPr>
        <p:spPr>
          <a:xfrm>
            <a:off x="6929454" y="1142984"/>
            <a:ext cx="571504" cy="6429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86512" y="2713038"/>
            <a:ext cx="14668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1806" y="1576378"/>
            <a:ext cx="928694" cy="33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3929066"/>
            <a:ext cx="4000528" cy="281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97198" y="3111504"/>
            <a:ext cx="307060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 b="5462"/>
          <a:stretch>
            <a:fillRect/>
          </a:stretch>
        </p:blipFill>
        <p:spPr bwMode="auto">
          <a:xfrm>
            <a:off x="142844" y="1142984"/>
            <a:ext cx="320424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 l="5430" t="7604"/>
          <a:stretch>
            <a:fillRect/>
          </a:stretch>
        </p:blipFill>
        <p:spPr bwMode="auto">
          <a:xfrm>
            <a:off x="4446550" y="4025692"/>
            <a:ext cx="3983102" cy="277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727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System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825500"/>
            <a:ext cx="8858312" cy="5103830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rgbClr val="0A1AB6"/>
                </a:solidFill>
              </a:rPr>
              <a:t>S/w</a:t>
            </a:r>
            <a:r>
              <a:rPr lang="en-US" dirty="0"/>
              <a:t> can be </a:t>
            </a:r>
            <a:r>
              <a:rPr lang="en-US" dirty="0">
                <a:solidFill>
                  <a:srgbClr val="0A1AB6"/>
                </a:solidFill>
              </a:rPr>
              <a:t>Engineered</a:t>
            </a:r>
            <a:r>
              <a:rPr lang="en-US" dirty="0"/>
              <a:t>, the “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System</a:t>
            </a:r>
            <a:r>
              <a:rPr lang="en-US" dirty="0"/>
              <a:t>” in which </a:t>
            </a:r>
            <a:r>
              <a:rPr lang="en-US" dirty="0">
                <a:solidFill>
                  <a:srgbClr val="0A1AB6"/>
                </a:solidFill>
              </a:rPr>
              <a:t>it Resides </a:t>
            </a:r>
            <a:r>
              <a:rPr lang="en-US" dirty="0"/>
              <a:t>must be </a:t>
            </a:r>
            <a:r>
              <a:rPr lang="en-US" dirty="0">
                <a:solidFill>
                  <a:srgbClr val="0A1AB6"/>
                </a:solidFill>
              </a:rPr>
              <a:t>Understood</a:t>
            </a:r>
          </a:p>
          <a:p>
            <a:endParaRPr lang="en-US" dirty="0">
              <a:solidFill>
                <a:srgbClr val="0A1AB6"/>
              </a:solidFill>
            </a:endParaRPr>
          </a:p>
          <a:p>
            <a:endParaRPr lang="en-US" dirty="0">
              <a:solidFill>
                <a:srgbClr val="0A1AB6"/>
              </a:solidFill>
            </a:endParaRPr>
          </a:p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071678"/>
            <a:ext cx="6286582" cy="3522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Computer Based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" y="952500"/>
            <a:ext cx="8929750" cy="5762648"/>
          </a:xfrm>
        </p:spPr>
        <p:txBody>
          <a:bodyPr>
            <a:normAutofit/>
          </a:bodyPr>
          <a:lstStyle/>
          <a:p>
            <a:pPr marL="292100" lvl="1" indent="-292100" algn="just"/>
            <a:r>
              <a:rPr lang="en-US" sz="3200" dirty="0"/>
              <a:t>A </a:t>
            </a:r>
            <a:r>
              <a:rPr lang="en-US" sz="3200" dirty="0">
                <a:solidFill>
                  <a:srgbClr val="0A1AB6"/>
                </a:solidFill>
              </a:rPr>
              <a:t>Set of Arrangement of Elements </a:t>
            </a:r>
            <a:r>
              <a:rPr lang="en-US" sz="3200" dirty="0"/>
              <a:t>that are Organized to accomplish some </a:t>
            </a:r>
            <a:r>
              <a:rPr lang="en-US" sz="3200" dirty="0">
                <a:solidFill>
                  <a:srgbClr val="0A1AB6"/>
                </a:solidFill>
              </a:rPr>
              <a:t>Predefined Goal </a:t>
            </a:r>
            <a:r>
              <a:rPr lang="en-US" sz="3200" dirty="0"/>
              <a:t>by Processing Information</a:t>
            </a:r>
          </a:p>
          <a:p>
            <a:pPr marL="292100" lvl="1" indent="-292100" algn="just"/>
            <a:endParaRPr lang="en-US" sz="2600" dirty="0"/>
          </a:p>
          <a:p>
            <a:pPr marL="342900" lvl="1" indent="-342900"/>
            <a:r>
              <a:rPr lang="en-US" sz="3200" dirty="0">
                <a:solidFill>
                  <a:srgbClr val="0A1AB6"/>
                </a:solidFill>
              </a:rPr>
              <a:t>Element of Computer Based System</a:t>
            </a:r>
            <a:r>
              <a:rPr lang="en-US" sz="3200" dirty="0"/>
              <a:t> are </a:t>
            </a:r>
            <a:r>
              <a:rPr lang="en-US" dirty="0"/>
              <a:t>: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Hardware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People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Database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Documentation</a:t>
            </a:r>
          </a:p>
          <a:p>
            <a:pPr lvl="2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Procedures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System Engineering Hierarchy</a:t>
            </a:r>
          </a:p>
        </p:txBody>
      </p:sp>
      <p:pic>
        <p:nvPicPr>
          <p:cNvPr id="4" name="Picture 4"/>
          <p:cNvPicPr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785794"/>
            <a:ext cx="5143536" cy="5929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96838"/>
            <a:ext cx="8643998" cy="7603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View’s -</a:t>
            </a:r>
            <a:r>
              <a:rPr lang="en-US" b="1" dirty="0">
                <a:solidFill>
                  <a:srgbClr val="0A1AB6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System Engineering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041400"/>
            <a:ext cx="8899556" cy="56023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Process usually Begins with a </a:t>
            </a:r>
            <a:r>
              <a:rPr lang="en-US" dirty="0">
                <a:solidFill>
                  <a:srgbClr val="FF0000"/>
                </a:solidFill>
              </a:rPr>
              <a:t>“World View” </a:t>
            </a:r>
            <a:r>
              <a:rPr lang="en-US" sz="1800" dirty="0">
                <a:sym typeface="Wingdings" pitchFamily="2" charset="2"/>
              </a:rPr>
              <a:t></a:t>
            </a:r>
            <a:r>
              <a:rPr lang="en-US" dirty="0">
                <a:sym typeface="Wingdings" pitchFamily="2" charset="2"/>
              </a:rPr>
              <a:t> the entire </a:t>
            </a:r>
            <a:r>
              <a:rPr lang="en-US" dirty="0">
                <a:solidFill>
                  <a:srgbClr val="0A1AB6"/>
                </a:solidFill>
                <a:sym typeface="Wingdings" pitchFamily="2" charset="2"/>
              </a:rPr>
              <a:t>Business</a:t>
            </a:r>
            <a:r>
              <a:rPr lang="en-US" sz="2000" dirty="0">
                <a:solidFill>
                  <a:srgbClr val="0A1AB6"/>
                </a:solidFill>
                <a:sym typeface="Wingdings" pitchFamily="2" charset="2"/>
              </a:rPr>
              <a:t> or </a:t>
            </a:r>
            <a:r>
              <a:rPr lang="en-US" dirty="0">
                <a:solidFill>
                  <a:srgbClr val="0A1AB6"/>
                </a:solidFill>
                <a:sym typeface="Wingdings" pitchFamily="2" charset="2"/>
              </a:rPr>
              <a:t>Product Domain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The </a:t>
            </a:r>
            <a:r>
              <a:rPr lang="en-US" dirty="0">
                <a:solidFill>
                  <a:srgbClr val="0A1AB6"/>
                </a:solidFill>
              </a:rPr>
              <a:t>World View </a:t>
            </a:r>
            <a:r>
              <a:rPr lang="en-US" dirty="0"/>
              <a:t>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Refined</a:t>
            </a:r>
            <a:r>
              <a:rPr lang="en-US" dirty="0"/>
              <a:t> to focus more fully on Specific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A1AB6"/>
                </a:solidFill>
              </a:rPr>
              <a:t>Domain of interest</a:t>
            </a:r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A1AB6"/>
                </a:solidFill>
              </a:rPr>
              <a:t>Need</a:t>
            </a:r>
            <a:r>
              <a:rPr lang="en-US" dirty="0"/>
              <a:t> for </a:t>
            </a:r>
            <a:r>
              <a:rPr lang="en-US" dirty="0">
                <a:solidFill>
                  <a:srgbClr val="0A1AB6"/>
                </a:solidFill>
              </a:rPr>
              <a:t>Targeted System Element </a:t>
            </a:r>
            <a:r>
              <a:rPr lang="en-US" dirty="0"/>
              <a:t>(with in specific domain)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Analyzed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Then </a:t>
            </a:r>
            <a:r>
              <a:rPr lang="en-US" dirty="0">
                <a:solidFill>
                  <a:srgbClr val="0A1AB6"/>
                </a:solidFill>
              </a:rPr>
              <a:t>Analysis, Design, Construction </a:t>
            </a:r>
            <a:r>
              <a:rPr lang="en-US" dirty="0"/>
              <a:t>of Targeted System Element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Initiated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968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Agile Model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546100"/>
            <a:ext cx="8858312" cy="616904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b="1" dirty="0">
                <a:solidFill>
                  <a:srgbClr val="0A1AB6"/>
                </a:solidFill>
              </a:rPr>
              <a:t>Why Agile?</a:t>
            </a:r>
          </a:p>
          <a:p>
            <a:pPr algn="just">
              <a:buNone/>
            </a:pPr>
            <a:r>
              <a:rPr lang="en-IN" dirty="0"/>
              <a:t>   </a:t>
            </a:r>
            <a:r>
              <a:rPr lang="en-IN" dirty="0">
                <a:solidFill>
                  <a:srgbClr val="0A1AB6"/>
                </a:solidFill>
              </a:rPr>
              <a:t>Technology</a:t>
            </a:r>
            <a:r>
              <a:rPr lang="en-IN" dirty="0"/>
              <a:t> in this </a:t>
            </a:r>
            <a:r>
              <a:rPr lang="en-IN" dirty="0">
                <a:solidFill>
                  <a:srgbClr val="0A1AB6"/>
                </a:solidFill>
              </a:rPr>
              <a:t>Current Era </a:t>
            </a:r>
            <a:r>
              <a:rPr lang="en-IN" dirty="0"/>
              <a:t>is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Progressing Faster than Ever</a:t>
            </a:r>
            <a:r>
              <a:rPr lang="en-IN" dirty="0"/>
              <a:t>, enforcing the Global Software Companies to work in a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Fast-Paced Changing Environment</a:t>
            </a:r>
            <a:r>
              <a:rPr lang="en-IN" dirty="0"/>
              <a:t>. ( We are in the World of Fast Changing Business Requirement....) </a:t>
            </a:r>
          </a:p>
          <a:p>
            <a:pPr algn="just">
              <a:buNone/>
            </a:pPr>
            <a:endParaRPr lang="en-IN" dirty="0"/>
          </a:p>
          <a:p>
            <a:pPr algn="just"/>
            <a:r>
              <a:rPr lang="en-IN" dirty="0"/>
              <a:t>Because these Businesses are Operating in an Ever-Changing Environment, it is </a:t>
            </a:r>
            <a:r>
              <a:rPr lang="en-IN" b="1" dirty="0">
                <a:solidFill>
                  <a:srgbClr val="0A1AB6"/>
                </a:solidFill>
              </a:rPr>
              <a:t>impossible to gather a complete and exhaustive </a:t>
            </a:r>
            <a:r>
              <a:rPr lang="en-IN" dirty="0"/>
              <a:t>set of Software Requirements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As a consequence, a </a:t>
            </a:r>
            <a:r>
              <a:rPr lang="en-IN" dirty="0">
                <a:solidFill>
                  <a:srgbClr val="0A1AB6"/>
                </a:solidFill>
              </a:rPr>
              <a:t>conventional software development model </a:t>
            </a:r>
            <a:r>
              <a:rPr lang="en-IN" dirty="0"/>
              <a:t>fails to deliver the required product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65561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Agile Methodology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723900"/>
            <a:ext cx="8828118" cy="591981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b="1" dirty="0">
                <a:solidFill>
                  <a:srgbClr val="0A1AB6"/>
                </a:solidFill>
              </a:rPr>
              <a:t>Customer</a:t>
            </a:r>
            <a:r>
              <a:rPr lang="en-IN" dirty="0">
                <a:solidFill>
                  <a:srgbClr val="0A1AB6"/>
                </a:solidFill>
              </a:rPr>
              <a:t> </a:t>
            </a:r>
            <a:r>
              <a:rPr lang="en-IN" b="1" dirty="0">
                <a:solidFill>
                  <a:srgbClr val="0A1AB6"/>
                </a:solidFill>
              </a:rPr>
              <a:t>Satisfaction</a:t>
            </a:r>
            <a:r>
              <a:rPr lang="en-IN" dirty="0">
                <a:solidFill>
                  <a:srgbClr val="0A1AB6"/>
                </a:solidFill>
              </a:rPr>
              <a:t> </a:t>
            </a:r>
            <a:r>
              <a:rPr lang="en-IN" dirty="0"/>
              <a:t>through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Early and Continuous Software Delivery</a:t>
            </a:r>
            <a:r>
              <a:rPr lang="en-IN" dirty="0"/>
              <a:t> – </a:t>
            </a:r>
            <a:r>
              <a:rPr lang="en-IN" b="1" dirty="0"/>
              <a:t>Customers</a:t>
            </a:r>
            <a:r>
              <a:rPr lang="en-IN" dirty="0"/>
              <a:t> are </a:t>
            </a:r>
            <a:r>
              <a:rPr lang="en-IN" dirty="0">
                <a:solidFill>
                  <a:srgbClr val="0A1AB6"/>
                </a:solidFill>
              </a:rPr>
              <a:t>Happier</a:t>
            </a:r>
            <a:r>
              <a:rPr lang="en-IN" dirty="0"/>
              <a:t> when they receive </a:t>
            </a:r>
            <a:r>
              <a:rPr lang="en-IN" dirty="0">
                <a:solidFill>
                  <a:srgbClr val="0A1AB6"/>
                </a:solidFill>
              </a:rPr>
              <a:t>Working Software </a:t>
            </a:r>
            <a:r>
              <a:rPr lang="en-IN" dirty="0"/>
              <a:t>at </a:t>
            </a:r>
            <a:r>
              <a:rPr lang="en-IN" dirty="0">
                <a:solidFill>
                  <a:srgbClr val="0A1AB6"/>
                </a:solidFill>
              </a:rPr>
              <a:t>regular intervals</a:t>
            </a:r>
            <a:r>
              <a:rPr lang="en-IN" dirty="0"/>
              <a:t>, rather than waiting extended periods of time between releases.</a:t>
            </a:r>
          </a:p>
          <a:p>
            <a:pPr algn="just"/>
            <a:r>
              <a:rPr lang="en-IN" dirty="0"/>
              <a:t>The </a:t>
            </a:r>
            <a:r>
              <a:rPr lang="en-IN" dirty="0">
                <a:solidFill>
                  <a:srgbClr val="0A1AB6"/>
                </a:solidFill>
              </a:rPr>
              <a:t>Agile Manifesto </a:t>
            </a:r>
            <a:r>
              <a:rPr lang="en-IN" dirty="0"/>
              <a:t>and the </a:t>
            </a:r>
            <a:r>
              <a:rPr lang="en-IN" dirty="0">
                <a:solidFill>
                  <a:srgbClr val="0A1AB6"/>
                </a:solidFill>
              </a:rPr>
              <a:t>Twelve Principles </a:t>
            </a:r>
            <a:r>
              <a:rPr lang="en-IN" dirty="0"/>
              <a:t>of Agile Software were the consequences of </a:t>
            </a:r>
            <a:r>
              <a:rPr lang="en-IN" dirty="0">
                <a:solidFill>
                  <a:srgbClr val="0A1AB6"/>
                </a:solidFill>
              </a:rPr>
              <a:t>Industry</a:t>
            </a:r>
            <a:r>
              <a:rPr lang="en-IN" dirty="0"/>
              <a:t> </a:t>
            </a:r>
            <a:r>
              <a:rPr lang="en-IN" dirty="0">
                <a:solidFill>
                  <a:srgbClr val="0A1AB6"/>
                </a:solidFill>
              </a:rPr>
              <a:t>Frustration in the 1990’s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The </a:t>
            </a:r>
            <a:r>
              <a:rPr lang="en-IN" b="1" dirty="0">
                <a:solidFill>
                  <a:srgbClr val="0A1AB6"/>
                </a:solidFill>
              </a:rPr>
              <a:t>Enormous Time Lag </a:t>
            </a:r>
            <a:r>
              <a:rPr lang="en-IN" dirty="0"/>
              <a:t>between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Business Requirements</a:t>
            </a:r>
            <a:r>
              <a:rPr lang="en-IN" dirty="0"/>
              <a:t> (the Applications and Features customers were Requesting) and the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Delivery of Software</a:t>
            </a:r>
            <a:r>
              <a:rPr lang="en-IN" dirty="0"/>
              <a:t> that answered those Needs, led to the </a:t>
            </a:r>
            <a:r>
              <a:rPr lang="en-IN" dirty="0">
                <a:solidFill>
                  <a:srgbClr val="0A1AB6"/>
                </a:solidFill>
              </a:rPr>
              <a:t>cancelling of many projects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968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History of Agile Model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642918"/>
            <a:ext cx="8866218" cy="6000792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0A1AB6"/>
                </a:solidFill>
              </a:rPr>
              <a:t>Business Requirements  </a:t>
            </a:r>
            <a:r>
              <a:rPr lang="en-IN" dirty="0"/>
              <a:t>and </a:t>
            </a:r>
            <a:r>
              <a:rPr lang="en-IN" dirty="0">
                <a:solidFill>
                  <a:srgbClr val="0A1AB6"/>
                </a:solidFill>
              </a:rPr>
              <a:t>Customer Requisites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Changed</a:t>
            </a:r>
            <a:r>
              <a:rPr lang="en-IN" dirty="0"/>
              <a:t> during this </a:t>
            </a:r>
            <a:r>
              <a:rPr lang="en-IN" dirty="0">
                <a:solidFill>
                  <a:srgbClr val="0A1AB6"/>
                </a:solidFill>
              </a:rPr>
              <a:t>Lag Time</a:t>
            </a:r>
            <a:r>
              <a:rPr lang="en-IN" dirty="0"/>
              <a:t>, and the Final Product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did not meet </a:t>
            </a:r>
            <a:r>
              <a:rPr lang="en-IN" dirty="0"/>
              <a:t>the then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Needs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 The Software Development Models  available, </a:t>
            </a:r>
            <a:r>
              <a:rPr lang="en-IN" dirty="0">
                <a:solidFill>
                  <a:srgbClr val="0A1AB6"/>
                </a:solidFill>
              </a:rPr>
              <a:t>did not meet </a:t>
            </a:r>
            <a:r>
              <a:rPr lang="en-IN" dirty="0"/>
              <a:t>the </a:t>
            </a:r>
            <a:r>
              <a:rPr lang="en-IN" dirty="0">
                <a:solidFill>
                  <a:srgbClr val="0A1AB6"/>
                </a:solidFill>
              </a:rPr>
              <a:t>demand for speed </a:t>
            </a:r>
            <a:r>
              <a:rPr lang="en-IN" dirty="0"/>
              <a:t>and </a:t>
            </a:r>
            <a:r>
              <a:rPr lang="en-IN" dirty="0">
                <a:solidFill>
                  <a:srgbClr val="0A1AB6"/>
                </a:solidFill>
              </a:rPr>
              <a:t>did not take advantage</a:t>
            </a:r>
            <a:r>
              <a:rPr lang="en-IN" dirty="0"/>
              <a:t> of just </a:t>
            </a:r>
            <a:r>
              <a:rPr lang="en-IN" sz="3100" dirty="0">
                <a:solidFill>
                  <a:srgbClr val="0A1AB6"/>
                </a:solidFill>
              </a:rPr>
              <a:t>how quickly software could be altered</a:t>
            </a:r>
            <a:r>
              <a:rPr lang="en-IN" sz="3100" dirty="0"/>
              <a:t>.</a:t>
            </a:r>
          </a:p>
          <a:p>
            <a:pPr algn="just"/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In 2000</a:t>
            </a:r>
            <a:r>
              <a:rPr lang="en-IN" sz="2800" dirty="0"/>
              <a:t>, a </a:t>
            </a:r>
            <a:r>
              <a:rPr lang="en-IN" sz="2800" b="1" dirty="0">
                <a:solidFill>
                  <a:srgbClr val="0A1AB6"/>
                </a:solidFill>
              </a:rPr>
              <a:t>Group of Seventeen “Thought Leaders</a:t>
            </a:r>
            <a:r>
              <a:rPr lang="en-IN" sz="2800" dirty="0"/>
              <a:t>” including </a:t>
            </a:r>
            <a:r>
              <a:rPr lang="en-IN" sz="2800" b="1" dirty="0">
                <a:solidFill>
                  <a:srgbClr val="C00000"/>
                </a:solidFill>
              </a:rPr>
              <a:t>Jon Kern</a:t>
            </a:r>
            <a:r>
              <a:rPr lang="en-IN" sz="2800" b="1" dirty="0">
                <a:solidFill>
                  <a:srgbClr val="0A1AB6"/>
                </a:solidFill>
              </a:rPr>
              <a:t>, Kent Beck, Ward Cunningham, Arie van Bennekum, and Alistair Cockburn</a:t>
            </a:r>
            <a:r>
              <a:rPr lang="en-IN" sz="2800" dirty="0"/>
              <a:t>, met where they Published the </a:t>
            </a:r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Agile Manifesto </a:t>
            </a:r>
            <a:r>
              <a:rPr lang="en-IN" sz="2800" dirty="0"/>
              <a:t>and the </a:t>
            </a:r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Twelve Principles of Agile Development.</a:t>
            </a:r>
            <a:endParaRPr lang="en-IN" sz="31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6908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IN" b="1" dirty="0">
                <a:solidFill>
                  <a:srgbClr val="C00000"/>
                </a:solidFill>
              </a:rPr>
              <a:t>Four Values of The Agile Manifesto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927100"/>
            <a:ext cx="8886856" cy="5716610"/>
          </a:xfrm>
        </p:spPr>
        <p:txBody>
          <a:bodyPr/>
          <a:lstStyle/>
          <a:p>
            <a:pPr algn="just"/>
            <a:r>
              <a:rPr lang="en-IN" dirty="0"/>
              <a:t>The Agile Manifesto is comprised of                          </a:t>
            </a:r>
            <a:r>
              <a:rPr lang="en-IN" b="1" dirty="0">
                <a:solidFill>
                  <a:srgbClr val="0A1AB6"/>
                </a:solidFill>
              </a:rPr>
              <a:t>4 Foundational Values</a:t>
            </a:r>
            <a:r>
              <a:rPr lang="en-IN" dirty="0"/>
              <a:t> and </a:t>
            </a:r>
            <a:r>
              <a:rPr lang="en-IN" b="1" dirty="0">
                <a:solidFill>
                  <a:srgbClr val="0A1AB6"/>
                </a:solidFill>
              </a:rPr>
              <a:t>12 Supporting Principles </a:t>
            </a:r>
            <a:r>
              <a:rPr lang="en-IN" dirty="0"/>
              <a:t>which lead the Agile Approach to Software Development.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Individuals and Interactions Over Processes and Tools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Working Software Over Comprehensive Documentation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Customer Collaboration Over Contract Negotiation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Responding to Change Over Following a Plan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0375" y="4511684"/>
            <a:ext cx="1906305" cy="1774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85786" y="5786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3"/>
              </a:rPr>
              <a:t>https://www.geeksforgeeks.org/software-engineering-agile-software-development/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78579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Types of Software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71546"/>
            <a:ext cx="8229600" cy="48577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Software</a:t>
            </a:r>
          </a:p>
          <a:p>
            <a:pPr lvl="3"/>
            <a:r>
              <a:rPr lang="en-US" dirty="0"/>
              <a:t> Includes Programs that are dedicated to Manage the Computer itself</a:t>
            </a:r>
          </a:p>
          <a:p>
            <a:pPr lvl="6"/>
            <a:r>
              <a:rPr lang="en-US" dirty="0"/>
              <a:t>Operating System ( Compliers, Assemblers..)</a:t>
            </a:r>
          </a:p>
          <a:p>
            <a:pPr lvl="6"/>
            <a:r>
              <a:rPr lang="en-US" dirty="0"/>
              <a:t>Driver Software( Printer Driver , USB Driver..)</a:t>
            </a:r>
          </a:p>
          <a:p>
            <a:pPr lvl="6"/>
            <a:r>
              <a:rPr lang="en-US" dirty="0"/>
              <a:t>Utility Software </a:t>
            </a:r>
            <a:r>
              <a:rPr lang="en-US" sz="1600" dirty="0"/>
              <a:t>( Avast AntiVirus , WinZip, Disk Cleaner)</a:t>
            </a:r>
            <a:endParaRPr lang="en-US" dirty="0"/>
          </a:p>
          <a:p>
            <a:pPr lvl="6">
              <a:buNone/>
            </a:pPr>
            <a:endParaRPr lang="en-US" sz="1050" dirty="0"/>
          </a:p>
          <a:p>
            <a:r>
              <a:rPr lang="en-US" dirty="0">
                <a:solidFill>
                  <a:srgbClr val="C00000"/>
                </a:solidFill>
              </a:rPr>
              <a:t>Application Software</a:t>
            </a:r>
          </a:p>
          <a:p>
            <a:pPr lvl="2">
              <a:buNone/>
            </a:pPr>
            <a:r>
              <a:rPr lang="en-US" dirty="0"/>
              <a:t>	- Stand - alone programs for Specific Needs</a:t>
            </a:r>
          </a:p>
          <a:p>
            <a:pPr lvl="6"/>
            <a:r>
              <a:rPr lang="en-US" dirty="0"/>
              <a:t>Database Software ( MSAccess , FoxPro, MySQL)</a:t>
            </a:r>
          </a:p>
          <a:p>
            <a:pPr lvl="6"/>
            <a:r>
              <a:rPr lang="en-US" dirty="0"/>
              <a:t>Multimedia Software (</a:t>
            </a:r>
            <a:r>
              <a:rPr lang="en-US" sz="1050" dirty="0"/>
              <a:t> </a:t>
            </a:r>
            <a:r>
              <a:rPr lang="en-US" dirty="0"/>
              <a:t>Adobe , VLC Media Player)</a:t>
            </a:r>
            <a:endParaRPr lang="en-IN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038"/>
            <a:ext cx="8929718" cy="59688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Other Specialized Software Developement Models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82" y="749300"/>
            <a:ext cx="8901174" cy="5965848"/>
          </a:xfrm>
        </p:spPr>
        <p:txBody>
          <a:bodyPr>
            <a:normAutofit fontScale="92500" lnSpcReduction="10000"/>
          </a:bodyPr>
          <a:lstStyle/>
          <a:p>
            <a:endParaRPr lang="en-IN" sz="1000" dirty="0"/>
          </a:p>
          <a:p>
            <a:pPr algn="just"/>
            <a:r>
              <a:rPr lang="en-IN" b="1" dirty="0">
                <a:solidFill>
                  <a:srgbClr val="0A1AB6"/>
                </a:solidFill>
              </a:rPr>
              <a:t>Rapid Application Development</a:t>
            </a:r>
            <a:r>
              <a:rPr lang="en-IN" dirty="0"/>
              <a:t> 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(RAD) </a:t>
            </a:r>
            <a:r>
              <a:rPr lang="en-IN" dirty="0"/>
              <a:t>- 1991    </a:t>
            </a:r>
          </a:p>
          <a:p>
            <a:pPr algn="just">
              <a:buNone/>
            </a:pPr>
            <a:endParaRPr lang="en-IN" sz="2000" dirty="0"/>
          </a:p>
          <a:p>
            <a:pPr algn="just"/>
            <a:r>
              <a:rPr lang="en-IN" dirty="0"/>
              <a:t>The </a:t>
            </a:r>
            <a:r>
              <a:rPr lang="en-IN" b="1" dirty="0">
                <a:solidFill>
                  <a:srgbClr val="0A1AB6"/>
                </a:solidFill>
              </a:rPr>
              <a:t>Unified Process</a:t>
            </a:r>
            <a:r>
              <a:rPr lang="en-IN" dirty="0"/>
              <a:t> 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(UP) </a:t>
            </a:r>
            <a:r>
              <a:rPr lang="en-IN" dirty="0"/>
              <a:t>and </a:t>
            </a:r>
            <a:r>
              <a:rPr lang="en-IN" b="1" dirty="0">
                <a:solidFill>
                  <a:srgbClr val="0A1AB6"/>
                </a:solidFill>
              </a:rPr>
              <a:t>Dynamic Systems Development Method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(DSDM) </a:t>
            </a:r>
            <a:r>
              <a:rPr lang="en-IN" dirty="0"/>
              <a:t>-  Both from 1994</a:t>
            </a:r>
          </a:p>
          <a:p>
            <a:pPr algn="just"/>
            <a:endParaRPr lang="en-IN" sz="1500" dirty="0"/>
          </a:p>
          <a:p>
            <a:pPr algn="just"/>
            <a:r>
              <a:rPr lang="en-IN" dirty="0"/>
              <a:t> </a:t>
            </a:r>
            <a:r>
              <a:rPr lang="en-IN" b="1" dirty="0">
                <a:solidFill>
                  <a:srgbClr val="0A1AB6"/>
                </a:solidFill>
              </a:rPr>
              <a:t>Scrum</a:t>
            </a:r>
            <a:r>
              <a:rPr lang="en-IN" dirty="0"/>
              <a:t>  from 1995 </a:t>
            </a:r>
          </a:p>
          <a:p>
            <a:pPr algn="just"/>
            <a:endParaRPr lang="en-IN" dirty="0"/>
          </a:p>
          <a:p>
            <a:pPr algn="just"/>
            <a:r>
              <a:rPr lang="en-IN" b="1" dirty="0">
                <a:solidFill>
                  <a:srgbClr val="0A1AB6"/>
                </a:solidFill>
              </a:rPr>
              <a:t>Crystal Clear </a:t>
            </a:r>
            <a:r>
              <a:rPr lang="en-IN" dirty="0"/>
              <a:t>and </a:t>
            </a:r>
            <a:r>
              <a:rPr lang="en-IN" b="1" dirty="0">
                <a:solidFill>
                  <a:srgbClr val="0A1AB6"/>
                </a:solidFill>
              </a:rPr>
              <a:t>eXtreme Programming</a:t>
            </a:r>
            <a:r>
              <a:rPr lang="en-IN" dirty="0"/>
              <a:t> 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(XP) </a:t>
            </a:r>
            <a:r>
              <a:rPr lang="en-IN" dirty="0"/>
              <a:t>-  Both from 1996</a:t>
            </a:r>
          </a:p>
          <a:p>
            <a:pPr algn="just"/>
            <a:endParaRPr lang="en-IN" sz="1700" dirty="0"/>
          </a:p>
          <a:p>
            <a:pPr algn="just"/>
            <a:r>
              <a:rPr lang="en-IN" b="1" dirty="0">
                <a:solidFill>
                  <a:srgbClr val="0A1AB6"/>
                </a:solidFill>
              </a:rPr>
              <a:t>Feature-Driven Development </a:t>
            </a:r>
            <a:r>
              <a:rPr lang="en-IN" dirty="0"/>
              <a:t>- 1997</a:t>
            </a:r>
          </a:p>
          <a:p>
            <a:pPr algn="just"/>
            <a:endParaRPr lang="en-IN" sz="1700" dirty="0"/>
          </a:p>
          <a:p>
            <a:pPr algn="just"/>
            <a:r>
              <a:rPr lang="en-US" b="1" dirty="0">
                <a:solidFill>
                  <a:srgbClr val="0A1AB6"/>
                </a:solidFill>
              </a:rPr>
              <a:t>Agile Development </a:t>
            </a:r>
            <a:r>
              <a:rPr lang="en-US" dirty="0"/>
              <a:t>- 2001</a:t>
            </a:r>
            <a:endParaRPr lang="en-IN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Agile Process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50" t="1519" r="1106" b="2771"/>
          <a:stretch>
            <a:fillRect/>
          </a:stretch>
        </p:blipFill>
        <p:spPr bwMode="auto">
          <a:xfrm>
            <a:off x="785786" y="785794"/>
            <a:ext cx="7072362" cy="4014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5066" y="4937136"/>
            <a:ext cx="3215269" cy="185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0482" y="5429264"/>
            <a:ext cx="1071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Scrum      </a:t>
            </a:r>
            <a:r>
              <a:rPr lang="en-IN" dirty="0"/>
              <a:t>( Rugby )</a:t>
            </a:r>
            <a:endParaRPr lang="en-IN" dirty="0">
              <a:hlinkClick r:id="rId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4286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Scrum Implementation of Agile 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18938"/>
          <a:stretch>
            <a:fillRect/>
          </a:stretch>
        </p:blipFill>
        <p:spPr bwMode="auto">
          <a:xfrm>
            <a:off x="4699172" y="1071545"/>
            <a:ext cx="3757466" cy="214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3378200"/>
            <a:ext cx="2777297" cy="187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 b="8795"/>
          <a:stretch>
            <a:fillRect/>
          </a:stretch>
        </p:blipFill>
        <p:spPr bwMode="auto">
          <a:xfrm>
            <a:off x="7051692" y="5338430"/>
            <a:ext cx="1214446" cy="148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76200" y="642919"/>
            <a:ext cx="4495800" cy="5965736"/>
          </a:xfrm>
          <a:prstGeom prst="rect">
            <a:avLst/>
          </a:prstGeom>
          <a:noFill/>
          <a:ln w="76200" cmpd="thickThin">
            <a:solidFill>
              <a:srgbClr val="622423"/>
            </a:solidFill>
            <a:miter lim="800000"/>
            <a:headEnd/>
            <a:tailEnd/>
          </a:ln>
        </p:spPr>
        <p:txBody>
          <a:bodyPr vert="horz" wrap="square" lIns="137160" tIns="91440" rIns="137160" bIns="91440" numCol="1" anchor="ctr" anchorCtr="0" compatLnSpc="1">
            <a:prstTxWarp prst="textNoShape">
              <a:avLst/>
            </a:prstTxWarp>
            <a:spAutoFit/>
          </a:bodyPr>
          <a:lstStyle/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A Process is broken down into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Smaller Pieces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Firstly, we do just enough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Planning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 to get started with buliding with the Minimum Features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We Build those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Planned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Next we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Test &amp; Review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the small fetaure set and get it ready to Ship.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tabLst/>
            </a:pPr>
            <a:endParaRPr kumimoji="0" lang="en-US" sz="1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------------------------------------------------------------------------------------------------------------------------------------------------------------------------</a:t>
            </a:r>
            <a:endParaRPr kumimoji="0" lang="en-IN" sz="12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When that Cycle is Completed , we end up with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a Potentially Shippable Work Product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This Process Usually Occurs in a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Time</a:t>
            </a:r>
            <a:r>
              <a:rPr kumimoji="0" lang="en-US" sz="1200" b="0" i="1" u="none" strike="noStrike" cap="none" normalizeH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peroid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 of 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1- 3 weeks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This  is repeated Time  &amp; Time again –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Reducing the time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from Planning , Development , Testing &amp; Review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tabLst/>
            </a:pPr>
            <a:endParaRPr kumimoji="0" lang="en-US" sz="1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------------------------------------------------------------------------------------------------------------------</a:t>
            </a:r>
            <a:endParaRPr kumimoji="0" lang="en-IN" sz="9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We try to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reduce the time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between the Incremental Releases.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We end up with several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Incremenral Releases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called as </a:t>
            </a:r>
            <a:r>
              <a:rPr kumimoji="0" lang="en-US" sz="12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Sprints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tabLst/>
            </a:pPr>
            <a:endParaRPr kumimoji="0" lang="en-US" sz="1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------------------------------------------------------------------------------------------------------------------</a:t>
            </a:r>
            <a:endParaRPr kumimoji="0" lang="en-IN" sz="9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Sprints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 Usually takes from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1- 3 weeks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We keep Repeating these Sprints Until our Product is Feature Complete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00" b="0" i="1" u="none" strike="noStrike" cap="none" normalizeH="0" baseline="0" dirty="0">
              <a:ln>
                <a:noFill/>
              </a:ln>
              <a:solidFill>
                <a:srgbClr val="000099"/>
              </a:solidFill>
              <a:effectLst/>
              <a:latin typeface="+mj-lt"/>
              <a:ea typeface="Arial" pitchFamily="34" charset="0"/>
              <a:cs typeface="Mangal"/>
            </a:endParaRPr>
          </a:p>
          <a:p>
            <a:pPr marL="88900" marR="0" lvl="1" indent="-88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>
                <a:srgbClr val="000099"/>
              </a:buClr>
              <a:buSzTx/>
              <a:buFont typeface="Symbol" pitchFamily="18" charset="2"/>
              <a:buChar char="·"/>
              <a:tabLst/>
            </a:pP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000099"/>
                </a:solidFill>
                <a:effectLst/>
                <a:latin typeface="+mj-lt"/>
                <a:ea typeface="Arial" pitchFamily="34" charset="0"/>
                <a:cs typeface="Mangal"/>
              </a:rPr>
              <a:t>Sometime we may endup shipping the Product with Second Sprint / Third Sprint / Fourth Sprint... But we </a:t>
            </a:r>
            <a:r>
              <a:rPr kumimoji="0" lang="en-US" sz="12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Arial" pitchFamily="34" charset="0"/>
                <a:cs typeface="Mangal"/>
              </a:rPr>
              <a:t>Always endup with Shipping an Working Product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+mj-lt"/>
              <a:cs typeface="Arial" pitchFamily="34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 r="2505"/>
          <a:stretch>
            <a:fillRect/>
          </a:stretch>
        </p:blipFill>
        <p:spPr bwMode="auto">
          <a:xfrm>
            <a:off x="8413776" y="1857364"/>
            <a:ext cx="73022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356540" cy="635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4846</Words>
  <Application>Microsoft Office PowerPoint</Application>
  <PresentationFormat>On-screen Show (4:3)</PresentationFormat>
  <Paragraphs>572</Paragraphs>
  <Slides>93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Palatino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SCSA1303  : SOFTWARE ENGINEERING </vt:lpstr>
      <vt:lpstr>Software Engineering Course  Objective ( CO)</vt:lpstr>
      <vt:lpstr>Unit 1 : Software Process and Project Management</vt:lpstr>
      <vt:lpstr>Course  Outcome  –  Unit 1 </vt:lpstr>
      <vt:lpstr>What is Software?</vt:lpstr>
      <vt:lpstr>Types of Software</vt:lpstr>
      <vt:lpstr>What is Engineering?</vt:lpstr>
      <vt:lpstr>Software Engineering</vt:lpstr>
      <vt:lpstr>Elements of an Engineering Discipline</vt:lpstr>
      <vt:lpstr>Components of Engineered Process</vt:lpstr>
      <vt:lpstr>Objective of Software Engineering</vt:lpstr>
      <vt:lpstr> Software Engineering </vt:lpstr>
      <vt:lpstr>Essential Attributes of Good Software</vt:lpstr>
      <vt:lpstr>  Software Engineering                        - A Layered Technology  </vt:lpstr>
      <vt:lpstr>Characteristics of Software</vt:lpstr>
      <vt:lpstr>Failure Curve for Software</vt:lpstr>
      <vt:lpstr>Failure Curve for Software</vt:lpstr>
      <vt:lpstr>Software Myths</vt:lpstr>
      <vt:lpstr>Management Myth</vt:lpstr>
      <vt:lpstr>    Customer Myth     </vt:lpstr>
      <vt:lpstr>Practitioner Level / Developer Myth</vt:lpstr>
      <vt:lpstr>Software Development Life Cycle ( SDLC )</vt:lpstr>
      <vt:lpstr>Software Development Process</vt:lpstr>
      <vt:lpstr>Process Framework Activities</vt:lpstr>
      <vt:lpstr>Software Process Activities</vt:lpstr>
      <vt:lpstr>Generic Process Framework Activities</vt:lpstr>
      <vt:lpstr>Generic Process Framework Activities</vt:lpstr>
      <vt:lpstr>Basic Principles of Software Engineering</vt:lpstr>
      <vt:lpstr>Software Engineering Practices</vt:lpstr>
      <vt:lpstr>Polya’s – Software Engineering Best Practices</vt:lpstr>
      <vt:lpstr> PDCA Cycle / PDSA Cycle / Deming Cycle  </vt:lpstr>
      <vt:lpstr>Software Process Framework Activities</vt:lpstr>
      <vt:lpstr>Communication Principles</vt:lpstr>
      <vt:lpstr>Software Process Model / SDLC Models</vt:lpstr>
      <vt:lpstr>Life Cycle Model</vt:lpstr>
      <vt:lpstr>Need for a Software Life Cycle Model</vt:lpstr>
      <vt:lpstr>PowerPoint Presentation</vt:lpstr>
      <vt:lpstr>WaterFall Model – Traditional Model</vt:lpstr>
      <vt:lpstr>Classical  WaterFall Model </vt:lpstr>
      <vt:lpstr>Modern WaterFall Model / FeedBack WaterFall Model</vt:lpstr>
      <vt:lpstr> WHEN TO USE THE WATERFALL MODEL </vt:lpstr>
      <vt:lpstr>Incremental Model</vt:lpstr>
      <vt:lpstr>Incremental Model</vt:lpstr>
      <vt:lpstr>Incremental Model</vt:lpstr>
      <vt:lpstr>Increment Model</vt:lpstr>
      <vt:lpstr> WHEN TO USE THE INCREMENTAL MODEL </vt:lpstr>
      <vt:lpstr>Iterative Model</vt:lpstr>
      <vt:lpstr>Spiral Model / Risk Analysis Model</vt:lpstr>
      <vt:lpstr>Spiral Model</vt:lpstr>
      <vt:lpstr>Risk Analysis Model / Meta Model</vt:lpstr>
      <vt:lpstr>4 Phases of Spiral Model</vt:lpstr>
      <vt:lpstr>When to use Spiral Methodology?</vt:lpstr>
      <vt:lpstr>Prototype Model</vt:lpstr>
      <vt:lpstr>Prototype Model</vt:lpstr>
      <vt:lpstr>Prototype Model</vt:lpstr>
      <vt:lpstr> Types of Prototype Model </vt:lpstr>
      <vt:lpstr>Paper Pencil Prototype</vt:lpstr>
      <vt:lpstr>GUI Prototype</vt:lpstr>
      <vt:lpstr>Horizontal / Vertical Prototype</vt:lpstr>
      <vt:lpstr>Horizontal / Vertical Prototype</vt:lpstr>
      <vt:lpstr>Where to use Prototype Model</vt:lpstr>
      <vt:lpstr>PowerPoint Presentation</vt:lpstr>
      <vt:lpstr>RAD Process Model</vt:lpstr>
      <vt:lpstr>Rapid Application Development Model</vt:lpstr>
      <vt:lpstr> Advantage of RAD Model </vt:lpstr>
      <vt:lpstr>V-Model ( V&amp;V Model) – Verification &amp; Validation Model</vt:lpstr>
      <vt:lpstr>Maturity Models for Process Improvement</vt:lpstr>
      <vt:lpstr>History of Maturity Model</vt:lpstr>
      <vt:lpstr>Need for Maturity Model</vt:lpstr>
      <vt:lpstr>Internal Structure of Maturity Level</vt:lpstr>
      <vt:lpstr>Five Levels of Software Process Maturity</vt:lpstr>
      <vt:lpstr>Key Process Areas of CMM</vt:lpstr>
      <vt:lpstr>Structure of Levels - CMM</vt:lpstr>
      <vt:lpstr>CMM : Level2 :Repeatable</vt:lpstr>
      <vt:lpstr> CMM : Level3: Defined </vt:lpstr>
      <vt:lpstr>CMM : Level 4: Managed</vt:lpstr>
      <vt:lpstr>CMM : Level 5 : Optimizing</vt:lpstr>
      <vt:lpstr>GAP Analysis in CMM</vt:lpstr>
      <vt:lpstr>System Engineering</vt:lpstr>
      <vt:lpstr>Computer Based System</vt:lpstr>
      <vt:lpstr>System Engineering Hierarchy</vt:lpstr>
      <vt:lpstr>View’s - System Engineering Hierarchy</vt:lpstr>
      <vt:lpstr>Agile Model</vt:lpstr>
      <vt:lpstr>Agile Methodology</vt:lpstr>
      <vt:lpstr>History of Agile Model</vt:lpstr>
      <vt:lpstr> Four Values of The Agile Manifesto </vt:lpstr>
      <vt:lpstr>Other Specialized Software Developement Models</vt:lpstr>
      <vt:lpstr>Agile Process</vt:lpstr>
      <vt:lpstr>Scrum Implementation of Agile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Albert Mayan</dc:creator>
  <cp:lastModifiedBy>Murari kamalesh</cp:lastModifiedBy>
  <cp:revision>129</cp:revision>
  <dcterms:created xsi:type="dcterms:W3CDTF">2020-08-09T16:55:24Z</dcterms:created>
  <dcterms:modified xsi:type="dcterms:W3CDTF">2020-09-04T13:58:52Z</dcterms:modified>
</cp:coreProperties>
</file>